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handoutMasterIdLst>
    <p:handoutMasterId r:id="rId24"/>
  </p:handoutMasterIdLst>
  <p:sldIdLst>
    <p:sldId id="256" r:id="rId2"/>
    <p:sldId id="257" r:id="rId3"/>
    <p:sldId id="267" r:id="rId4"/>
    <p:sldId id="283" r:id="rId5"/>
    <p:sldId id="282" r:id="rId6"/>
    <p:sldId id="264" r:id="rId7"/>
    <p:sldId id="258" r:id="rId8"/>
    <p:sldId id="268" r:id="rId9"/>
    <p:sldId id="259" r:id="rId10"/>
    <p:sldId id="260" r:id="rId11"/>
    <p:sldId id="280" r:id="rId12"/>
    <p:sldId id="263" r:id="rId13"/>
    <p:sldId id="277" r:id="rId14"/>
    <p:sldId id="272" r:id="rId15"/>
    <p:sldId id="276" r:id="rId16"/>
    <p:sldId id="273" r:id="rId17"/>
    <p:sldId id="279" r:id="rId18"/>
    <p:sldId id="285" r:id="rId19"/>
    <p:sldId id="284" r:id="rId20"/>
    <p:sldId id="278" r:id="rId21"/>
    <p:sldId id="270"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587" autoAdjust="0"/>
    <p:restoredTop sz="86444" autoAdjust="0"/>
  </p:normalViewPr>
  <p:slideViewPr>
    <p:cSldViewPr>
      <p:cViewPr>
        <p:scale>
          <a:sx n="70" d="100"/>
          <a:sy n="70" d="100"/>
        </p:scale>
        <p:origin x="-1140" y="-96"/>
      </p:cViewPr>
      <p:guideLst>
        <p:guide orient="horz" pos="2160"/>
        <p:guide pos="2880"/>
      </p:guideLst>
    </p:cSldViewPr>
  </p:slideViewPr>
  <p:outlineViewPr>
    <p:cViewPr>
      <p:scale>
        <a:sx n="33" d="100"/>
        <a:sy n="33" d="100"/>
      </p:scale>
      <p:origin x="24" y="4758"/>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F:\Graph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en-AU"/>
  <c:style val="7"/>
  <c:chart>
    <c:title>
      <c:tx>
        <c:rich>
          <a:bodyPr/>
          <a:lstStyle/>
          <a:p>
            <a:pPr>
              <a:defRPr/>
            </a:pPr>
            <a:r>
              <a:rPr lang="en-US" dirty="0" smtClean="0"/>
              <a:t>Means of 9 Original </a:t>
            </a:r>
            <a:r>
              <a:rPr lang="en-US" dirty="0" smtClean="0">
                <a:latin typeface="+mn-lt"/>
              </a:rPr>
              <a:t>Motivators </a:t>
            </a:r>
            <a:r>
              <a:rPr lang="en-US" dirty="0" smtClean="0">
                <a:latin typeface="+mn-lt"/>
                <a:cs typeface="Times New Roman"/>
              </a:rPr>
              <a:t>± SD</a:t>
            </a:r>
            <a:endParaRPr lang="en-US" dirty="0">
              <a:latin typeface="+mn-lt"/>
            </a:endParaRPr>
          </a:p>
        </c:rich>
      </c:tx>
      <c:layout/>
    </c:title>
    <c:plotArea>
      <c:layout/>
      <c:barChart>
        <c:barDir val="col"/>
        <c:grouping val="clustered"/>
        <c:ser>
          <c:idx val="0"/>
          <c:order val="0"/>
          <c:tx>
            <c:strRef>
              <c:f>Sheet1!$B$1</c:f>
              <c:strCache>
                <c:ptCount val="1"/>
                <c:pt idx="0">
                  <c:v>Mean</c:v>
                </c:pt>
              </c:strCache>
            </c:strRef>
          </c:tx>
          <c:errBars>
            <c:errBarType val="both"/>
            <c:errValType val="cust"/>
            <c:plus>
              <c:numRef>
                <c:f>Sheet1!$C$2:$C$10</c:f>
                <c:numCache>
                  <c:formatCode>General</c:formatCode>
                  <c:ptCount val="9"/>
                  <c:pt idx="0">
                    <c:v>1.3340000000000001</c:v>
                  </c:pt>
                  <c:pt idx="1">
                    <c:v>1.41</c:v>
                  </c:pt>
                  <c:pt idx="2">
                    <c:v>1.2729999999999992</c:v>
                  </c:pt>
                  <c:pt idx="3">
                    <c:v>1.5269999999999992</c:v>
                  </c:pt>
                  <c:pt idx="4">
                    <c:v>1.5269999999999992</c:v>
                  </c:pt>
                  <c:pt idx="5">
                    <c:v>1.869</c:v>
                  </c:pt>
                  <c:pt idx="6">
                    <c:v>1.7250000000000001</c:v>
                  </c:pt>
                  <c:pt idx="7">
                    <c:v>1.8460000000000001</c:v>
                  </c:pt>
                  <c:pt idx="8">
                    <c:v>2.1719999999999997</c:v>
                  </c:pt>
                </c:numCache>
              </c:numRef>
            </c:plus>
            <c:minus>
              <c:numRef>
                <c:f>Sheet1!$C$2:$C$10</c:f>
                <c:numCache>
                  <c:formatCode>General</c:formatCode>
                  <c:ptCount val="9"/>
                  <c:pt idx="0">
                    <c:v>1.3340000000000001</c:v>
                  </c:pt>
                  <c:pt idx="1">
                    <c:v>1.41</c:v>
                  </c:pt>
                  <c:pt idx="2">
                    <c:v>1.2729999999999992</c:v>
                  </c:pt>
                  <c:pt idx="3">
                    <c:v>1.5269999999999992</c:v>
                  </c:pt>
                  <c:pt idx="4">
                    <c:v>1.5269999999999992</c:v>
                  </c:pt>
                  <c:pt idx="5">
                    <c:v>1.869</c:v>
                  </c:pt>
                  <c:pt idx="6">
                    <c:v>1.7250000000000001</c:v>
                  </c:pt>
                  <c:pt idx="7">
                    <c:v>1.8460000000000001</c:v>
                  </c:pt>
                  <c:pt idx="8">
                    <c:v>2.1719999999999997</c:v>
                  </c:pt>
                </c:numCache>
              </c:numRef>
            </c:minus>
            <c:spPr>
              <a:ln w="19050"/>
            </c:spPr>
          </c:errBars>
          <c:cat>
            <c:strRef>
              <c:f>Sheet1!$A$2:$A$10</c:f>
              <c:strCache>
                <c:ptCount val="9"/>
                <c:pt idx="0">
                  <c:v>Learning More…</c:v>
                </c:pt>
                <c:pt idx="1">
                  <c:v>Higher Potential…</c:v>
                </c:pt>
                <c:pt idx="2">
                  <c:v>Lack of Current…</c:v>
                </c:pt>
                <c:pt idx="3">
                  <c:v>Career Advancement</c:v>
                </c:pt>
                <c:pt idx="4">
                  <c:v>Personal Enrichment</c:v>
                </c:pt>
                <c:pt idx="5">
                  <c:v>Greater Prestige</c:v>
                </c:pt>
                <c:pt idx="6">
                  <c:v>Don't Know…</c:v>
                </c:pt>
                <c:pt idx="7">
                  <c:v>Success in UG..</c:v>
                </c:pt>
                <c:pt idx="8">
                  <c:v>More Flexibility</c:v>
                </c:pt>
              </c:strCache>
            </c:strRef>
          </c:cat>
          <c:val>
            <c:numRef>
              <c:f>Sheet1!$B$2:$B$10</c:f>
              <c:numCache>
                <c:formatCode>General</c:formatCode>
                <c:ptCount val="9"/>
                <c:pt idx="0">
                  <c:v>5.01</c:v>
                </c:pt>
                <c:pt idx="1">
                  <c:v>4.8899999999999997</c:v>
                </c:pt>
                <c:pt idx="2">
                  <c:v>5.28</c:v>
                </c:pt>
                <c:pt idx="3">
                  <c:v>4.6899999999999995</c:v>
                </c:pt>
                <c:pt idx="4">
                  <c:v>4.2300000000000004</c:v>
                </c:pt>
                <c:pt idx="5">
                  <c:v>1.6</c:v>
                </c:pt>
                <c:pt idx="6">
                  <c:v>3.67</c:v>
                </c:pt>
                <c:pt idx="7">
                  <c:v>3.9899999999999998</c:v>
                </c:pt>
                <c:pt idx="8">
                  <c:v>3.04</c:v>
                </c:pt>
              </c:numCache>
            </c:numRef>
          </c:val>
        </c:ser>
        <c:axId val="65576320"/>
        <c:axId val="65328256"/>
      </c:barChart>
      <c:catAx>
        <c:axId val="65576320"/>
        <c:scaling>
          <c:orientation val="minMax"/>
        </c:scaling>
        <c:axPos val="b"/>
        <c:tickLblPos val="nextTo"/>
        <c:crossAx val="65328256"/>
        <c:crosses val="autoZero"/>
        <c:auto val="1"/>
        <c:lblAlgn val="ctr"/>
        <c:lblOffset val="100"/>
      </c:catAx>
      <c:valAx>
        <c:axId val="65328256"/>
        <c:scaling>
          <c:orientation val="minMax"/>
        </c:scaling>
        <c:axPos val="l"/>
        <c:majorGridlines/>
        <c:numFmt formatCode="General" sourceLinked="1"/>
        <c:tickLblPos val="nextTo"/>
        <c:crossAx val="65576320"/>
        <c:crosses val="autoZero"/>
        <c:crossBetween val="between"/>
      </c:valAx>
    </c:plotArea>
    <c:plotVisOnly val="1"/>
  </c:chart>
  <c:txPr>
    <a:bodyPr/>
    <a:lstStyle/>
    <a:p>
      <a:pPr>
        <a:defRPr sz="1800"/>
      </a:pPr>
      <a:endParaRPr lang="en-US"/>
    </a:p>
  </c:txPr>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en-AU"/>
  <c:style val="7"/>
  <c:chart>
    <c:title>
      <c:tx>
        <c:rich>
          <a:bodyPr/>
          <a:lstStyle/>
          <a:p>
            <a:pPr>
              <a:defRPr sz="3000"/>
            </a:pPr>
            <a:r>
              <a:rPr lang="en-US" sz="3000"/>
              <a:t>Area of Academia Differences Among Means</a:t>
            </a:r>
          </a:p>
        </c:rich>
      </c:tx>
      <c:layout>
        <c:manualLayout>
          <c:xMode val="edge"/>
          <c:yMode val="edge"/>
          <c:x val="0.13837823580875919"/>
          <c:y val="1.6666666666666666E-2"/>
        </c:manualLayout>
      </c:layout>
      <c:overlay val="1"/>
    </c:title>
    <c:plotArea>
      <c:layout/>
      <c:barChart>
        <c:barDir val="col"/>
        <c:grouping val="clustered"/>
        <c:ser>
          <c:idx val="0"/>
          <c:order val="0"/>
          <c:tx>
            <c:strRef>
              <c:f>Sheet1!$B$17</c:f>
              <c:strCache>
                <c:ptCount val="1"/>
                <c:pt idx="0">
                  <c:v>STEM</c:v>
                </c:pt>
              </c:strCache>
            </c:strRef>
          </c:tx>
          <c:spPr>
            <a:ln w="28575">
              <a:solidFill>
                <a:srgbClr val="FFC000"/>
              </a:solidFill>
            </a:ln>
          </c:spPr>
          <c:cat>
            <c:strRef>
              <c:f>Sheet1!$A$18:$A$20</c:f>
              <c:strCache>
                <c:ptCount val="3"/>
                <c:pt idx="0">
                  <c:v>Academics</c:v>
                </c:pt>
                <c:pt idx="1">
                  <c:v>Self Improvement</c:v>
                </c:pt>
                <c:pt idx="2">
                  <c:v>Career</c:v>
                </c:pt>
              </c:strCache>
            </c:strRef>
          </c:cat>
          <c:val>
            <c:numRef>
              <c:f>Sheet1!$B$18:$B$20</c:f>
              <c:numCache>
                <c:formatCode>General</c:formatCode>
                <c:ptCount val="3"/>
                <c:pt idx="0">
                  <c:v>4.5999999999999996</c:v>
                </c:pt>
                <c:pt idx="1">
                  <c:v>2.8414999999999999</c:v>
                </c:pt>
                <c:pt idx="2">
                  <c:v>4.9675000000000002</c:v>
                </c:pt>
              </c:numCache>
            </c:numRef>
          </c:val>
        </c:ser>
        <c:ser>
          <c:idx val="1"/>
          <c:order val="1"/>
          <c:tx>
            <c:strRef>
              <c:f>Sheet1!$C$17</c:f>
              <c:strCache>
                <c:ptCount val="1"/>
                <c:pt idx="0">
                  <c:v>Humanities</c:v>
                </c:pt>
              </c:strCache>
            </c:strRef>
          </c:tx>
          <c:spPr>
            <a:ln w="28575">
              <a:solidFill>
                <a:srgbClr val="00B050"/>
              </a:solidFill>
            </a:ln>
          </c:spPr>
          <c:cat>
            <c:strRef>
              <c:f>Sheet1!$A$18:$A$20</c:f>
              <c:strCache>
                <c:ptCount val="3"/>
                <c:pt idx="0">
                  <c:v>Academics</c:v>
                </c:pt>
                <c:pt idx="1">
                  <c:v>Self Improvement</c:v>
                </c:pt>
                <c:pt idx="2">
                  <c:v>Career</c:v>
                </c:pt>
              </c:strCache>
            </c:strRef>
          </c:cat>
          <c:val>
            <c:numRef>
              <c:f>Sheet1!$C$18:$C$20</c:f>
              <c:numCache>
                <c:formatCode>General</c:formatCode>
                <c:ptCount val="3"/>
                <c:pt idx="0">
                  <c:v>4.4659000000000004</c:v>
                </c:pt>
                <c:pt idx="1">
                  <c:v>2.9773000000000001</c:v>
                </c:pt>
                <c:pt idx="2">
                  <c:v>4.8864000000000001</c:v>
                </c:pt>
              </c:numCache>
            </c:numRef>
          </c:val>
        </c:ser>
        <c:ser>
          <c:idx val="2"/>
          <c:order val="2"/>
          <c:tx>
            <c:strRef>
              <c:f>Sheet1!$D$17</c:f>
              <c:strCache>
                <c:ptCount val="1"/>
                <c:pt idx="0">
                  <c:v>Business</c:v>
                </c:pt>
              </c:strCache>
            </c:strRef>
          </c:tx>
          <c:spPr>
            <a:solidFill>
              <a:schemeClr val="accent1"/>
            </a:solidFill>
            <a:ln w="28575">
              <a:solidFill>
                <a:schemeClr val="accent1"/>
              </a:solidFill>
            </a:ln>
          </c:spPr>
          <c:cat>
            <c:strRef>
              <c:f>Sheet1!$A$18:$A$20</c:f>
              <c:strCache>
                <c:ptCount val="3"/>
                <c:pt idx="0">
                  <c:v>Academics</c:v>
                </c:pt>
                <c:pt idx="1">
                  <c:v>Self Improvement</c:v>
                </c:pt>
                <c:pt idx="2">
                  <c:v>Career</c:v>
                </c:pt>
              </c:strCache>
            </c:strRef>
          </c:cat>
          <c:val>
            <c:numRef>
              <c:f>Sheet1!$D$18:$D$20</c:f>
              <c:numCache>
                <c:formatCode>General</c:formatCode>
                <c:ptCount val="3"/>
                <c:pt idx="0">
                  <c:v>5.4375</c:v>
                </c:pt>
                <c:pt idx="1">
                  <c:v>3.5</c:v>
                </c:pt>
                <c:pt idx="2">
                  <c:v>5.7618999999999998</c:v>
                </c:pt>
              </c:numCache>
            </c:numRef>
          </c:val>
        </c:ser>
        <c:ser>
          <c:idx val="3"/>
          <c:order val="3"/>
          <c:tx>
            <c:strRef>
              <c:f>Sheet1!$E$17</c:f>
              <c:strCache>
                <c:ptCount val="1"/>
                <c:pt idx="0">
                  <c:v>Law</c:v>
                </c:pt>
              </c:strCache>
            </c:strRef>
          </c:tx>
          <c:spPr>
            <a:ln w="28575">
              <a:solidFill>
                <a:schemeClr val="accent3">
                  <a:lumMod val="60000"/>
                  <a:lumOff val="40000"/>
                </a:schemeClr>
              </a:solidFill>
            </a:ln>
          </c:spPr>
          <c:cat>
            <c:strRef>
              <c:f>Sheet1!$A$18:$A$20</c:f>
              <c:strCache>
                <c:ptCount val="3"/>
                <c:pt idx="0">
                  <c:v>Academics</c:v>
                </c:pt>
                <c:pt idx="1">
                  <c:v>Self Improvement</c:v>
                </c:pt>
                <c:pt idx="2">
                  <c:v>Career</c:v>
                </c:pt>
              </c:strCache>
            </c:strRef>
          </c:cat>
          <c:val>
            <c:numRef>
              <c:f>Sheet1!$E$18:$E$20</c:f>
              <c:numCache>
                <c:formatCode>General</c:formatCode>
                <c:ptCount val="3"/>
                <c:pt idx="0">
                  <c:v>4.2</c:v>
                </c:pt>
                <c:pt idx="1">
                  <c:v>3.1</c:v>
                </c:pt>
                <c:pt idx="2">
                  <c:v>5.3333000000000004</c:v>
                </c:pt>
              </c:numCache>
            </c:numRef>
          </c:val>
        </c:ser>
        <c:ser>
          <c:idx val="4"/>
          <c:order val="4"/>
          <c:tx>
            <c:strRef>
              <c:f>Sheet1!$F$17</c:f>
              <c:strCache>
                <c:ptCount val="1"/>
                <c:pt idx="0">
                  <c:v>Not Specified</c:v>
                </c:pt>
              </c:strCache>
            </c:strRef>
          </c:tx>
          <c:spPr>
            <a:ln w="28575">
              <a:solidFill>
                <a:schemeClr val="accent4">
                  <a:lumMod val="60000"/>
                  <a:lumOff val="40000"/>
                </a:schemeClr>
              </a:solidFill>
            </a:ln>
          </c:spPr>
          <c:cat>
            <c:strRef>
              <c:f>Sheet1!$A$18:$A$20</c:f>
              <c:strCache>
                <c:ptCount val="3"/>
                <c:pt idx="0">
                  <c:v>Academics</c:v>
                </c:pt>
                <c:pt idx="1">
                  <c:v>Self Improvement</c:v>
                </c:pt>
                <c:pt idx="2">
                  <c:v>Career</c:v>
                </c:pt>
              </c:strCache>
            </c:strRef>
          </c:cat>
          <c:val>
            <c:numRef>
              <c:f>Sheet1!$F$18:$F$20</c:f>
              <c:numCache>
                <c:formatCode>General</c:formatCode>
                <c:ptCount val="3"/>
                <c:pt idx="0">
                  <c:v>3.2856999999999998</c:v>
                </c:pt>
                <c:pt idx="1">
                  <c:v>2.2856999999999998</c:v>
                </c:pt>
                <c:pt idx="2">
                  <c:v>4.0952000000000002</c:v>
                </c:pt>
              </c:numCache>
            </c:numRef>
          </c:val>
        </c:ser>
        <c:axId val="63947520"/>
        <c:axId val="64291200"/>
      </c:barChart>
      <c:catAx>
        <c:axId val="63947520"/>
        <c:scaling>
          <c:orientation val="minMax"/>
        </c:scaling>
        <c:axPos val="b"/>
        <c:tickLblPos val="nextTo"/>
        <c:crossAx val="64291200"/>
        <c:crosses val="autoZero"/>
        <c:auto val="1"/>
        <c:lblAlgn val="ctr"/>
        <c:lblOffset val="100"/>
      </c:catAx>
      <c:valAx>
        <c:axId val="64291200"/>
        <c:scaling>
          <c:orientation val="minMax"/>
        </c:scaling>
        <c:axPos val="l"/>
        <c:numFmt formatCode="General" sourceLinked="1"/>
        <c:tickLblPos val="nextTo"/>
        <c:crossAx val="63947520"/>
        <c:crosses val="autoZero"/>
        <c:crossBetween val="between"/>
      </c:valAx>
    </c:plotArea>
    <c:legend>
      <c:legendPos val="r"/>
      <c:layout>
        <c:manualLayout>
          <c:xMode val="edge"/>
          <c:yMode val="edge"/>
          <c:x val="0.79239179661365855"/>
          <c:y val="0.25083989501312337"/>
          <c:w val="0.19708185373887088"/>
          <c:h val="0.58720909886264216"/>
        </c:manualLayout>
      </c:layout>
    </c:legend>
    <c:plotVisOnly val="1"/>
  </c:chart>
  <c:txPr>
    <a:bodyPr/>
    <a:lstStyle/>
    <a:p>
      <a:pPr>
        <a:defRPr sz="1800"/>
      </a:pPr>
      <a:endParaRPr lang="en-US"/>
    </a:p>
  </c:txPr>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en-AU"/>
  <c:style val="7"/>
  <c:chart>
    <c:title>
      <c:tx>
        <c:rich>
          <a:bodyPr/>
          <a:lstStyle/>
          <a:p>
            <a:pPr>
              <a:defRPr sz="3000"/>
            </a:pPr>
            <a:r>
              <a:rPr lang="en-AU" sz="3000"/>
              <a:t>Gender Differences Among Combined Means</a:t>
            </a:r>
          </a:p>
        </c:rich>
      </c:tx>
      <c:layout>
        <c:manualLayout>
          <c:xMode val="edge"/>
          <c:yMode val="edge"/>
          <c:x val="0.19722094290100531"/>
          <c:y val="1.2195121951219513E-2"/>
        </c:manualLayout>
      </c:layout>
    </c:title>
    <c:plotArea>
      <c:layout>
        <c:manualLayout>
          <c:layoutTarget val="inner"/>
          <c:xMode val="edge"/>
          <c:yMode val="edge"/>
          <c:x val="4.7975536076858318E-2"/>
          <c:y val="0.19312495998975723"/>
          <c:w val="0.80468565839647466"/>
          <c:h val="0.7306047948274762"/>
        </c:manualLayout>
      </c:layout>
      <c:barChart>
        <c:barDir val="col"/>
        <c:grouping val="clustered"/>
        <c:ser>
          <c:idx val="0"/>
          <c:order val="0"/>
          <c:tx>
            <c:strRef>
              <c:f>Sheet1!$B$12</c:f>
              <c:strCache>
                <c:ptCount val="1"/>
                <c:pt idx="0">
                  <c:v>Male</c:v>
                </c:pt>
              </c:strCache>
            </c:strRef>
          </c:tx>
          <c:cat>
            <c:strRef>
              <c:f>Sheet1!$A$13:$A$15</c:f>
              <c:strCache>
                <c:ptCount val="3"/>
                <c:pt idx="0">
                  <c:v>Academics </c:v>
                </c:pt>
                <c:pt idx="1">
                  <c:v>Self Improvement</c:v>
                </c:pt>
                <c:pt idx="2">
                  <c:v>Career</c:v>
                </c:pt>
              </c:strCache>
            </c:strRef>
          </c:cat>
          <c:val>
            <c:numRef>
              <c:f>Sheet1!$B$13:$B$15</c:f>
              <c:numCache>
                <c:formatCode>General</c:formatCode>
                <c:ptCount val="3"/>
                <c:pt idx="0">
                  <c:v>4.1562999999999999</c:v>
                </c:pt>
                <c:pt idx="1">
                  <c:v>3.1452</c:v>
                </c:pt>
                <c:pt idx="2">
                  <c:v>4.6343999999999985</c:v>
                </c:pt>
              </c:numCache>
            </c:numRef>
          </c:val>
        </c:ser>
        <c:ser>
          <c:idx val="1"/>
          <c:order val="1"/>
          <c:tx>
            <c:strRef>
              <c:f>Sheet1!$C$12</c:f>
              <c:strCache>
                <c:ptCount val="1"/>
                <c:pt idx="0">
                  <c:v>Female</c:v>
                </c:pt>
              </c:strCache>
            </c:strRef>
          </c:tx>
          <c:cat>
            <c:strRef>
              <c:f>Sheet1!$A$13:$A$15</c:f>
              <c:strCache>
                <c:ptCount val="3"/>
                <c:pt idx="0">
                  <c:v>Academics </c:v>
                </c:pt>
                <c:pt idx="1">
                  <c:v>Self Improvement</c:v>
                </c:pt>
                <c:pt idx="2">
                  <c:v>Career</c:v>
                </c:pt>
              </c:strCache>
            </c:strRef>
          </c:cat>
          <c:val>
            <c:numRef>
              <c:f>Sheet1!$C$13:$C$15</c:f>
              <c:numCache>
                <c:formatCode>General</c:formatCode>
                <c:ptCount val="3"/>
                <c:pt idx="0">
                  <c:v>4.6448999999999971</c:v>
                </c:pt>
                <c:pt idx="1">
                  <c:v>2.8071000000000002</c:v>
                </c:pt>
                <c:pt idx="2">
                  <c:v>5.0570999999999975</c:v>
                </c:pt>
              </c:numCache>
            </c:numRef>
          </c:val>
        </c:ser>
        <c:axId val="66509056"/>
        <c:axId val="65994752"/>
      </c:barChart>
      <c:catAx>
        <c:axId val="66509056"/>
        <c:scaling>
          <c:orientation val="minMax"/>
        </c:scaling>
        <c:axPos val="b"/>
        <c:majorTickMark val="none"/>
        <c:tickLblPos val="nextTo"/>
        <c:crossAx val="65994752"/>
        <c:crosses val="autoZero"/>
        <c:auto val="1"/>
        <c:lblAlgn val="ctr"/>
        <c:lblOffset val="100"/>
      </c:catAx>
      <c:valAx>
        <c:axId val="65994752"/>
        <c:scaling>
          <c:orientation val="minMax"/>
        </c:scaling>
        <c:axPos val="l"/>
        <c:majorGridlines/>
        <c:numFmt formatCode="General" sourceLinked="1"/>
        <c:majorTickMark val="none"/>
        <c:tickLblPos val="nextTo"/>
        <c:crossAx val="66509056"/>
        <c:crosses val="autoZero"/>
        <c:crossBetween val="between"/>
      </c:valAx>
    </c:plotArea>
    <c:legend>
      <c:legendPos val="r"/>
      <c:layout/>
    </c:legend>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D537536-B809-488D-9765-2F8B8573B8C2}" type="datetimeFigureOut">
              <a:rPr lang="en-US" smtClean="0"/>
              <a:pPr/>
              <a:t>4/8/2013</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26AA12-B8A5-42E7-9F98-8C207E772933}" type="slidenum">
              <a:rPr lang="en-US" smtClean="0"/>
              <a:pPr/>
              <a:t>‹#›</a:t>
            </a:fld>
            <a:endParaRPr lang="en-US"/>
          </a:p>
        </p:txBody>
      </p:sp>
    </p:spTree>
    <p:extLst>
      <p:ext uri="{BB962C8B-B14F-4D97-AF65-F5344CB8AC3E}">
        <p14:creationId xmlns="" xmlns:p14="http://schemas.microsoft.com/office/powerpoint/2010/main" val="42446841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10BC264-A1F2-4697-AC5D-A987084A49D2}" type="datetimeFigureOut">
              <a:rPr lang="en-AU" smtClean="0"/>
              <a:pPr/>
              <a:t>8/04/2013</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348455-7FF7-4A35-975E-1737258690F5}" type="slidenum">
              <a:rPr lang="en-AU" smtClean="0"/>
              <a:pPr/>
              <a:t>‹#›</a:t>
            </a:fld>
            <a:endParaRPr lang="en-AU"/>
          </a:p>
        </p:txBody>
      </p:sp>
    </p:spTree>
    <p:extLst>
      <p:ext uri="{BB962C8B-B14F-4D97-AF65-F5344CB8AC3E}">
        <p14:creationId xmlns="" xmlns:p14="http://schemas.microsoft.com/office/powerpoint/2010/main" val="14965966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34348455-7FF7-4A35-975E-1737258690F5}" type="slidenum">
              <a:rPr lang="en-AU" smtClean="0"/>
              <a:pPr/>
              <a:t>2</a:t>
            </a:fld>
            <a:endParaRPr lang="en-A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Combine 3 and 4</a:t>
            </a:r>
            <a:endParaRPr lang="en-US" dirty="0"/>
          </a:p>
        </p:txBody>
      </p:sp>
      <p:sp>
        <p:nvSpPr>
          <p:cNvPr id="4" name="Slide Number Placeholder 3"/>
          <p:cNvSpPr>
            <a:spLocks noGrp="1"/>
          </p:cNvSpPr>
          <p:nvPr>
            <p:ph type="sldNum" sz="quarter" idx="10"/>
          </p:nvPr>
        </p:nvSpPr>
        <p:spPr/>
        <p:txBody>
          <a:bodyPr/>
          <a:lstStyle/>
          <a:p>
            <a:fld id="{34348455-7FF7-4A35-975E-1737258690F5}" type="slidenum">
              <a:rPr lang="en-AU" smtClean="0"/>
              <a:pPr/>
              <a:t>3</a:t>
            </a:fld>
            <a:endParaRPr lang="en-AU"/>
          </a:p>
        </p:txBody>
      </p:sp>
    </p:spTree>
    <p:extLst>
      <p:ext uri="{BB962C8B-B14F-4D97-AF65-F5344CB8AC3E}">
        <p14:creationId xmlns="" xmlns:p14="http://schemas.microsoft.com/office/powerpoint/2010/main" val="15148281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1"/>
            <a:r>
              <a:rPr lang="en-US" dirty="0" smtClean="0"/>
              <a:t>Women anticipate their role as being responsible for the family and home as well as having a career</a:t>
            </a:r>
          </a:p>
          <a:p>
            <a:pPr lvl="2"/>
            <a:r>
              <a:rPr lang="en-US" dirty="0" smtClean="0"/>
              <a:t>Becker (1991)</a:t>
            </a:r>
            <a:endParaRPr lang="en-AU" dirty="0" smtClean="0"/>
          </a:p>
          <a:p>
            <a:endParaRPr lang="en-AU" dirty="0"/>
          </a:p>
        </p:txBody>
      </p:sp>
      <p:sp>
        <p:nvSpPr>
          <p:cNvPr id="4" name="Slide Number Placeholder 3"/>
          <p:cNvSpPr>
            <a:spLocks noGrp="1"/>
          </p:cNvSpPr>
          <p:nvPr>
            <p:ph type="sldNum" sz="quarter" idx="10"/>
          </p:nvPr>
        </p:nvSpPr>
        <p:spPr/>
        <p:txBody>
          <a:bodyPr/>
          <a:lstStyle/>
          <a:p>
            <a:fld id="{34348455-7FF7-4A35-975E-1737258690F5}" type="slidenum">
              <a:rPr lang="en-AU" smtClean="0"/>
              <a:pPr/>
              <a:t>4</a:t>
            </a:fld>
            <a:endParaRPr lang="en-A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EXPLORATORY APPROACH!!!!!!</a:t>
            </a:r>
          </a:p>
          <a:p>
            <a:endParaRPr lang="en-AU" dirty="0"/>
          </a:p>
        </p:txBody>
      </p:sp>
      <p:sp>
        <p:nvSpPr>
          <p:cNvPr id="4" name="Slide Number Placeholder 3"/>
          <p:cNvSpPr>
            <a:spLocks noGrp="1"/>
          </p:cNvSpPr>
          <p:nvPr>
            <p:ph type="sldNum" sz="quarter" idx="10"/>
          </p:nvPr>
        </p:nvSpPr>
        <p:spPr/>
        <p:txBody>
          <a:bodyPr/>
          <a:lstStyle/>
          <a:p>
            <a:fld id="{34348455-7FF7-4A35-975E-1737258690F5}" type="slidenum">
              <a:rPr lang="en-AU" smtClean="0"/>
              <a:pPr/>
              <a:t>7</a:t>
            </a:fld>
            <a:endParaRPr lang="en-A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AU" dirty="0"/>
          </a:p>
        </p:txBody>
      </p:sp>
      <p:sp>
        <p:nvSpPr>
          <p:cNvPr id="4" name="Slide Number Placeholder 3"/>
          <p:cNvSpPr>
            <a:spLocks noGrp="1"/>
          </p:cNvSpPr>
          <p:nvPr>
            <p:ph type="sldNum" sz="quarter" idx="10"/>
          </p:nvPr>
        </p:nvSpPr>
        <p:spPr/>
        <p:txBody>
          <a:bodyPr/>
          <a:lstStyle/>
          <a:p>
            <a:fld id="{34348455-7FF7-4A35-975E-1737258690F5}" type="slidenum">
              <a:rPr lang="en-AU" smtClean="0"/>
              <a:pPr/>
              <a:t>9</a:t>
            </a:fld>
            <a:endParaRPr lang="en-A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Please State any other motivations</a:t>
            </a:r>
            <a:r>
              <a:rPr lang="en-US" baseline="0" dirty="0" smtClean="0"/>
              <a:t> behind your decision </a:t>
            </a:r>
            <a:r>
              <a:rPr lang="en-US" baseline="0" dirty="0" err="1" smtClean="0"/>
              <a:t>ot</a:t>
            </a:r>
            <a:r>
              <a:rPr lang="en-US" baseline="0" dirty="0" smtClean="0"/>
              <a:t> attend graduate school</a:t>
            </a:r>
          </a:p>
          <a:p>
            <a:r>
              <a:rPr lang="en-US" baseline="0" dirty="0" smtClean="0"/>
              <a:t>In your own words can you explain why you choose graduate school.</a:t>
            </a:r>
            <a:endParaRPr lang="en-AU" dirty="0"/>
          </a:p>
        </p:txBody>
      </p:sp>
      <p:sp>
        <p:nvSpPr>
          <p:cNvPr id="4" name="Slide Number Placeholder 3"/>
          <p:cNvSpPr>
            <a:spLocks noGrp="1"/>
          </p:cNvSpPr>
          <p:nvPr>
            <p:ph type="sldNum" sz="quarter" idx="10"/>
          </p:nvPr>
        </p:nvSpPr>
        <p:spPr/>
        <p:txBody>
          <a:bodyPr/>
          <a:lstStyle/>
          <a:p>
            <a:fld id="{34348455-7FF7-4A35-975E-1737258690F5}" type="slidenum">
              <a:rPr lang="en-AU" smtClean="0"/>
              <a:pPr/>
              <a:t>11</a:t>
            </a:fld>
            <a:endParaRPr lang="en-A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lvl="2"/>
            <a:r>
              <a:rPr lang="en-US" dirty="0" smtClean="0"/>
              <a:t>Career</a:t>
            </a:r>
            <a:r>
              <a:rPr lang="en-US" baseline="0" dirty="0" smtClean="0"/>
              <a:t> </a:t>
            </a:r>
            <a:r>
              <a:rPr lang="el-GR" dirty="0" smtClean="0">
                <a:latin typeface="Times New Roman"/>
                <a:cs typeface="Times New Roman"/>
              </a:rPr>
              <a:t>α </a:t>
            </a:r>
            <a:r>
              <a:rPr lang="en-US" dirty="0" smtClean="0">
                <a:latin typeface="Times New Roman"/>
                <a:cs typeface="Times New Roman"/>
              </a:rPr>
              <a:t> = </a:t>
            </a:r>
            <a:r>
              <a:rPr lang="en-US" dirty="0" smtClean="0"/>
              <a:t>0.70</a:t>
            </a:r>
          </a:p>
          <a:p>
            <a:pPr lvl="2"/>
            <a:r>
              <a:rPr lang="en-US" dirty="0" smtClean="0"/>
              <a:t>Self Improvement</a:t>
            </a:r>
            <a:r>
              <a:rPr lang="en-US" baseline="0" dirty="0" smtClean="0"/>
              <a:t> </a:t>
            </a:r>
            <a:r>
              <a:rPr lang="el-GR" dirty="0" smtClean="0">
                <a:latin typeface="Times New Roman"/>
                <a:cs typeface="Times New Roman"/>
              </a:rPr>
              <a:t>α </a:t>
            </a:r>
            <a:r>
              <a:rPr lang="en-US" dirty="0" smtClean="0">
                <a:latin typeface="Times New Roman"/>
                <a:cs typeface="Times New Roman"/>
              </a:rPr>
              <a:t> = </a:t>
            </a:r>
            <a:r>
              <a:rPr lang="en-US" dirty="0" smtClean="0"/>
              <a:t>0.725</a:t>
            </a:r>
          </a:p>
          <a:p>
            <a:pPr lvl="2"/>
            <a:r>
              <a:rPr lang="en-US" dirty="0" smtClean="0"/>
              <a:t>Academics </a:t>
            </a:r>
            <a:r>
              <a:rPr lang="el-GR" dirty="0" smtClean="0">
                <a:latin typeface="Times New Roman"/>
                <a:cs typeface="Times New Roman"/>
              </a:rPr>
              <a:t>α </a:t>
            </a:r>
            <a:r>
              <a:rPr lang="en-US" dirty="0" smtClean="0">
                <a:latin typeface="Times New Roman"/>
                <a:cs typeface="Times New Roman"/>
              </a:rPr>
              <a:t> = </a:t>
            </a:r>
            <a:r>
              <a:rPr lang="en-US" dirty="0" smtClean="0"/>
              <a:t>0.789</a:t>
            </a:r>
          </a:p>
        </p:txBody>
      </p:sp>
      <p:sp>
        <p:nvSpPr>
          <p:cNvPr id="4" name="Slide Number Placeholder 3"/>
          <p:cNvSpPr>
            <a:spLocks noGrp="1"/>
          </p:cNvSpPr>
          <p:nvPr>
            <p:ph type="sldNum" sz="quarter" idx="10"/>
          </p:nvPr>
        </p:nvSpPr>
        <p:spPr/>
        <p:txBody>
          <a:bodyPr/>
          <a:lstStyle/>
          <a:p>
            <a:fld id="{34348455-7FF7-4A35-975E-1737258690F5}" type="slidenum">
              <a:rPr lang="en-AU" smtClean="0"/>
              <a:pPr/>
              <a:t>12</a:t>
            </a:fld>
            <a:endParaRPr lang="en-A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4" name="Title 13"/>
          <p:cNvSpPr>
            <a:spLocks noGrp="1"/>
          </p:cNvSpPr>
          <p:nvPr>
            <p:ph type="ctrTitle"/>
          </p:nvPr>
        </p:nvSpPr>
        <p:spPr>
          <a:xfrm>
            <a:off x="1432560" y="359898"/>
            <a:ext cx="7406640" cy="1472184"/>
          </a:xfrm>
        </p:spPr>
        <p:txBody>
          <a:bodyPr anchor="b"/>
          <a:lstStyle>
            <a:lvl1pPr algn="l">
              <a:defRPr/>
            </a:lvl1pPr>
            <a:extLst/>
          </a:lstStyle>
          <a:p>
            <a:r>
              <a:rPr kumimoji="0" lang="en-US" smtClean="0"/>
              <a:t>Click to edit Master title style</a:t>
            </a:r>
            <a:endParaRPr kumimoji="0" lang="en-US"/>
          </a:p>
        </p:txBody>
      </p:sp>
      <p:sp>
        <p:nvSpPr>
          <p:cNvPr id="22" name="Subtitle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7" name="Date Placeholder 6"/>
          <p:cNvSpPr>
            <a:spLocks noGrp="1"/>
          </p:cNvSpPr>
          <p:nvPr>
            <p:ph type="dt" sz="half" idx="10"/>
          </p:nvPr>
        </p:nvSpPr>
        <p:spPr/>
        <p:txBody>
          <a:bodyPr/>
          <a:lstStyle>
            <a:extLst/>
          </a:lstStyle>
          <a:p>
            <a:fld id="{2327634C-901E-4092-9022-0903DC439E0A}" type="datetimeFigureOut">
              <a:rPr lang="en-AU" smtClean="0"/>
              <a:pPr/>
              <a:t>8/04/2013</a:t>
            </a:fld>
            <a:endParaRPr lang="en-AU"/>
          </a:p>
        </p:txBody>
      </p:sp>
      <p:sp>
        <p:nvSpPr>
          <p:cNvPr id="20" name="Footer Placeholder 19"/>
          <p:cNvSpPr>
            <a:spLocks noGrp="1"/>
          </p:cNvSpPr>
          <p:nvPr>
            <p:ph type="ftr" sz="quarter" idx="11"/>
          </p:nvPr>
        </p:nvSpPr>
        <p:spPr/>
        <p:txBody>
          <a:bodyPr/>
          <a:lstStyle>
            <a:extLst/>
          </a:lstStyle>
          <a:p>
            <a:endParaRPr lang="en-AU"/>
          </a:p>
        </p:txBody>
      </p:sp>
      <p:sp>
        <p:nvSpPr>
          <p:cNvPr id="10" name="Slide Number Placeholder 9"/>
          <p:cNvSpPr>
            <a:spLocks noGrp="1"/>
          </p:cNvSpPr>
          <p:nvPr>
            <p:ph type="sldNum" sz="quarter" idx="12"/>
          </p:nvPr>
        </p:nvSpPr>
        <p:spPr/>
        <p:txBody>
          <a:bodyPr/>
          <a:lstStyle>
            <a:extLst/>
          </a:lstStyle>
          <a:p>
            <a:fld id="{711B746A-19AA-4E33-B7A6-946D692A56A7}" type="slidenum">
              <a:rPr lang="en-AU" smtClean="0"/>
              <a:pPr/>
              <a:t>‹#›</a:t>
            </a:fld>
            <a:endParaRPr lang="en-AU"/>
          </a:p>
        </p:txBody>
      </p:sp>
      <p:sp>
        <p:nvSpPr>
          <p:cNvPr id="8" name="Oval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27634C-901E-4092-9022-0903DC439E0A}" type="datetimeFigureOut">
              <a:rPr lang="en-AU" smtClean="0"/>
              <a:pPr/>
              <a:t>8/04/2013</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711B746A-19AA-4E33-B7A6-946D692A56A7}"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274639"/>
            <a:ext cx="1828800" cy="5851525"/>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1143000" y="274640"/>
            <a:ext cx="55626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27634C-901E-4092-9022-0903DC439E0A}" type="datetimeFigureOut">
              <a:rPr lang="en-AU" smtClean="0"/>
              <a:pPr/>
              <a:t>8/04/2013</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711B746A-19AA-4E33-B7A6-946D692A56A7}"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327634C-901E-4092-9022-0903DC439E0A}" type="datetimeFigureOut">
              <a:rPr lang="en-AU" smtClean="0"/>
              <a:pPr/>
              <a:t>8/04/2013</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711B746A-19AA-4E33-B7A6-946D692A56A7}"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2327634C-901E-4092-9022-0903DC439E0A}" type="datetimeFigureOut">
              <a:rPr lang="en-AU" smtClean="0"/>
              <a:pPr/>
              <a:t>8/04/2013</a:t>
            </a:fld>
            <a:endParaRPr lang="en-AU"/>
          </a:p>
        </p:txBody>
      </p:sp>
      <p:sp>
        <p:nvSpPr>
          <p:cNvPr id="5" name="Footer Placeholder 4"/>
          <p:cNvSpPr>
            <a:spLocks noGrp="1"/>
          </p:cNvSpPr>
          <p:nvPr>
            <p:ph type="ftr" sz="quarter" idx="11"/>
          </p:nvPr>
        </p:nvSpPr>
        <p:spPr/>
        <p:txBody>
          <a:bodyPr/>
          <a:lstStyle>
            <a:extLst/>
          </a:lstStyle>
          <a:p>
            <a:endParaRPr lang="en-AU"/>
          </a:p>
        </p:txBody>
      </p:sp>
      <p:sp>
        <p:nvSpPr>
          <p:cNvPr id="6" name="Slide Number Placeholder 5"/>
          <p:cNvSpPr>
            <a:spLocks noGrp="1"/>
          </p:cNvSpPr>
          <p:nvPr>
            <p:ph type="sldNum" sz="quarter" idx="12"/>
          </p:nvPr>
        </p:nvSpPr>
        <p:spPr/>
        <p:txBody>
          <a:bodyPr/>
          <a:lstStyle>
            <a:extLst/>
          </a:lstStyle>
          <a:p>
            <a:fld id="{711B746A-19AA-4E33-B7A6-946D692A56A7}" type="slidenum">
              <a:rPr lang="en-AU" smtClean="0"/>
              <a:pPr/>
              <a:t>‹#›</a:t>
            </a:fld>
            <a:endParaRPr lang="en-AU"/>
          </a:p>
        </p:txBody>
      </p:sp>
      <p:sp>
        <p:nvSpPr>
          <p:cNvPr id="10" name="Rectangle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Oval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327634C-901E-4092-9022-0903DC439E0A}" type="datetimeFigureOut">
              <a:rPr lang="en-AU" smtClean="0"/>
              <a:pPr/>
              <a:t>8/04/2013</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711B746A-19AA-4E33-B7A6-946D692A56A7}"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327634C-901E-4092-9022-0903DC439E0A}" type="datetimeFigureOut">
              <a:rPr lang="en-AU" smtClean="0"/>
              <a:pPr/>
              <a:t>8/04/2013</a:t>
            </a:fld>
            <a:endParaRPr lang="en-AU"/>
          </a:p>
        </p:txBody>
      </p:sp>
      <p:sp>
        <p:nvSpPr>
          <p:cNvPr id="8" name="Footer Placeholder 7"/>
          <p:cNvSpPr>
            <a:spLocks noGrp="1"/>
          </p:cNvSpPr>
          <p:nvPr>
            <p:ph type="ftr" sz="quarter" idx="11"/>
          </p:nvPr>
        </p:nvSpPr>
        <p:spPr/>
        <p:txBody>
          <a:bodyPr/>
          <a:lstStyle>
            <a:extLst/>
          </a:lstStyle>
          <a:p>
            <a:endParaRPr lang="en-AU"/>
          </a:p>
        </p:txBody>
      </p:sp>
      <p:sp>
        <p:nvSpPr>
          <p:cNvPr id="9" name="Slide Number Placeholder 8"/>
          <p:cNvSpPr>
            <a:spLocks noGrp="1"/>
          </p:cNvSpPr>
          <p:nvPr>
            <p:ph type="sldNum" sz="quarter" idx="12"/>
          </p:nvPr>
        </p:nvSpPr>
        <p:spPr/>
        <p:txBody>
          <a:bodyPr/>
          <a:lstStyle>
            <a:extLst/>
          </a:lstStyle>
          <a:p>
            <a:fld id="{711B746A-19AA-4E33-B7A6-946D692A56A7}"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435608" y="274320"/>
            <a:ext cx="7498080" cy="1143000"/>
          </a:xfrm>
        </p:spPr>
        <p:txBody>
          <a:bodyPr anchor="ct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327634C-901E-4092-9022-0903DC439E0A}" type="datetimeFigureOut">
              <a:rPr lang="en-AU" smtClean="0"/>
              <a:pPr/>
              <a:t>8/04/2013</a:t>
            </a:fld>
            <a:endParaRPr lang="en-AU"/>
          </a:p>
        </p:txBody>
      </p:sp>
      <p:sp>
        <p:nvSpPr>
          <p:cNvPr id="4" name="Footer Placeholder 3"/>
          <p:cNvSpPr>
            <a:spLocks noGrp="1"/>
          </p:cNvSpPr>
          <p:nvPr>
            <p:ph type="ftr" sz="quarter" idx="11"/>
          </p:nvPr>
        </p:nvSpPr>
        <p:spPr/>
        <p:txBody>
          <a:bodyPr/>
          <a:lstStyle>
            <a:extLst/>
          </a:lstStyle>
          <a:p>
            <a:endParaRPr lang="en-AU"/>
          </a:p>
        </p:txBody>
      </p:sp>
      <p:sp>
        <p:nvSpPr>
          <p:cNvPr id="5" name="Slide Number Placeholder 4"/>
          <p:cNvSpPr>
            <a:spLocks noGrp="1"/>
          </p:cNvSpPr>
          <p:nvPr>
            <p:ph type="sldNum" sz="quarter" idx="12"/>
          </p:nvPr>
        </p:nvSpPr>
        <p:spPr/>
        <p:txBody>
          <a:bodyPr/>
          <a:lstStyle>
            <a:extLst/>
          </a:lstStyle>
          <a:p>
            <a:fld id="{711B746A-19AA-4E33-B7A6-946D692A56A7}"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2327634C-901E-4092-9022-0903DC439E0A}" type="datetimeFigureOut">
              <a:rPr lang="en-AU" smtClean="0"/>
              <a:pPr/>
              <a:t>8/04/2013</a:t>
            </a:fld>
            <a:endParaRPr lang="en-AU"/>
          </a:p>
        </p:txBody>
      </p:sp>
      <p:sp>
        <p:nvSpPr>
          <p:cNvPr id="3" name="Footer Placeholder 2"/>
          <p:cNvSpPr>
            <a:spLocks noGrp="1"/>
          </p:cNvSpPr>
          <p:nvPr>
            <p:ph type="ftr" sz="quarter" idx="11"/>
          </p:nvPr>
        </p:nvSpPr>
        <p:spPr/>
        <p:txBody>
          <a:bodyPr/>
          <a:lstStyle>
            <a:extLst/>
          </a:lstStyle>
          <a:p>
            <a:endParaRPr lang="en-AU"/>
          </a:p>
        </p:txBody>
      </p:sp>
      <p:sp>
        <p:nvSpPr>
          <p:cNvPr id="4" name="Slide Number Placeholder 3"/>
          <p:cNvSpPr>
            <a:spLocks noGrp="1"/>
          </p:cNvSpPr>
          <p:nvPr>
            <p:ph type="sldNum" sz="quarter" idx="12"/>
          </p:nvPr>
        </p:nvSpPr>
        <p:spPr/>
        <p:txBody>
          <a:bodyPr/>
          <a:lstStyle>
            <a:extLst/>
          </a:lstStyle>
          <a:p>
            <a:fld id="{711B746A-19AA-4E33-B7A6-946D692A56A7}" type="slidenum">
              <a:rPr lang="en-AU" smtClean="0"/>
              <a:pPr/>
              <a:t>‹#›</a:t>
            </a:fld>
            <a:endParaRPr lang="en-AU"/>
          </a:p>
        </p:txBody>
      </p:sp>
      <p:sp>
        <p:nvSpPr>
          <p:cNvPr id="6" name="Rectangle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327634C-901E-4092-9022-0903DC439E0A}" type="datetimeFigureOut">
              <a:rPr lang="en-AU" smtClean="0"/>
              <a:pPr/>
              <a:t>8/04/2013</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711B746A-19AA-4E33-B7A6-946D692A56A7}"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extLst/>
          </a:lstStyle>
          <a:p>
            <a:fld id="{2327634C-901E-4092-9022-0903DC439E0A}" type="datetimeFigureOut">
              <a:rPr lang="en-AU" smtClean="0"/>
              <a:pPr/>
              <a:t>8/04/2013</a:t>
            </a:fld>
            <a:endParaRPr lang="en-AU"/>
          </a:p>
        </p:txBody>
      </p:sp>
      <p:sp>
        <p:nvSpPr>
          <p:cNvPr id="6" name="Footer Placeholder 5"/>
          <p:cNvSpPr>
            <a:spLocks noGrp="1"/>
          </p:cNvSpPr>
          <p:nvPr>
            <p:ph type="ftr" sz="quarter" idx="11"/>
          </p:nvPr>
        </p:nvSpPr>
        <p:spPr/>
        <p:txBody>
          <a:bodyPr/>
          <a:lstStyle>
            <a:extLst/>
          </a:lstStyle>
          <a:p>
            <a:endParaRPr lang="en-AU"/>
          </a:p>
        </p:txBody>
      </p:sp>
      <p:sp>
        <p:nvSpPr>
          <p:cNvPr id="7" name="Slide Number Placeholder 6"/>
          <p:cNvSpPr>
            <a:spLocks noGrp="1"/>
          </p:cNvSpPr>
          <p:nvPr>
            <p:ph type="sldNum" sz="quarter" idx="12"/>
          </p:nvPr>
        </p:nvSpPr>
        <p:spPr/>
        <p:txBody>
          <a:bodyPr/>
          <a:lstStyle>
            <a:extLst/>
          </a:lstStyle>
          <a:p>
            <a:fld id="{711B746A-19AA-4E33-B7A6-946D692A56A7}" type="slidenum">
              <a:rPr lang="en-AU" smtClean="0"/>
              <a:pPr/>
              <a:t>‹#›</a:t>
            </a:fld>
            <a:endParaRPr lang="en-AU"/>
          </a:p>
        </p:txBody>
      </p:sp>
      <p:sp>
        <p:nvSpPr>
          <p:cNvPr id="8" name="Rectangle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Picture Placeholder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en-US" smtClean="0"/>
              <a:t>Click icon to add picture</a:t>
            </a:r>
            <a:endParaRPr kumimoji="0" lang="en-US" dirty="0"/>
          </a:p>
        </p:txBody>
      </p:sp>
      <p:sp>
        <p:nvSpPr>
          <p:cNvPr id="9" name="Flowchart: Process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Flowchart: Process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Text Placeholder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Pie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Oval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Donut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Rectangle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Placeholder 4"/>
          <p:cNvSpPr>
            <a:spLocks noGrp="1"/>
          </p:cNvSpPr>
          <p:nvPr>
            <p:ph type="title"/>
          </p:nvPr>
        </p:nvSpPr>
        <p:spPr>
          <a:xfrm>
            <a:off x="1435608" y="274638"/>
            <a:ext cx="7498080" cy="1143000"/>
          </a:xfrm>
          <a:prstGeom prst="rect">
            <a:avLst/>
          </a:prstGeom>
        </p:spPr>
        <p:txBody>
          <a:bodyPr anchor="ctr">
            <a:normAutofit/>
          </a:bodyPr>
          <a:lstStyle>
            <a:extLst/>
          </a:lstStyle>
          <a:p>
            <a:r>
              <a:rPr kumimoji="0" lang="en-US" smtClean="0"/>
              <a:t>Click to edit Master title style</a:t>
            </a:r>
            <a:endParaRPr kumimoji="0" lang="en-US"/>
          </a:p>
        </p:txBody>
      </p:sp>
      <p:sp>
        <p:nvSpPr>
          <p:cNvPr id="9" name="Text Placeholder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2327634C-901E-4092-9022-0903DC439E0A}" type="datetimeFigureOut">
              <a:rPr lang="en-AU" smtClean="0"/>
              <a:pPr/>
              <a:t>8/04/2013</a:t>
            </a:fld>
            <a:endParaRPr lang="en-AU"/>
          </a:p>
        </p:txBody>
      </p:sp>
      <p:sp>
        <p:nvSpPr>
          <p:cNvPr id="10" name="Footer Placeholder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en-AU"/>
          </a:p>
        </p:txBody>
      </p:sp>
      <p:sp>
        <p:nvSpPr>
          <p:cNvPr id="22" name="Slide Number Placeholder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711B746A-19AA-4E33-B7A6-946D692A56A7}" type="slidenum">
              <a:rPr lang="en-AU" smtClean="0"/>
              <a:pPr/>
              <a:t>‹#›</a:t>
            </a:fld>
            <a:endParaRPr lang="en-AU"/>
          </a:p>
        </p:txBody>
      </p:sp>
      <p:sp>
        <p:nvSpPr>
          <p:cNvPr id="15" name="Rectangle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solidFill>
                  <a:schemeClr val="tx1">
                    <a:lumMod val="75000"/>
                  </a:schemeClr>
                </a:solidFill>
              </a:rPr>
              <a:t>Motivators for Obtaining Advanced Degrees in Today’s Society</a:t>
            </a:r>
            <a:endParaRPr lang="en-AU" dirty="0">
              <a:solidFill>
                <a:schemeClr val="tx1">
                  <a:lumMod val="75000"/>
                </a:schemeClr>
              </a:solidFill>
            </a:endParaRPr>
          </a:p>
        </p:txBody>
      </p:sp>
      <p:sp>
        <p:nvSpPr>
          <p:cNvPr id="3" name="Subtitle 2"/>
          <p:cNvSpPr>
            <a:spLocks noGrp="1"/>
          </p:cNvSpPr>
          <p:nvPr>
            <p:ph type="subTitle" idx="1"/>
          </p:nvPr>
        </p:nvSpPr>
        <p:spPr/>
        <p:txBody>
          <a:bodyPr/>
          <a:lstStyle/>
          <a:p>
            <a:r>
              <a:rPr lang="en-US" dirty="0" smtClean="0"/>
              <a:t>Caroline Mulhall and Cassandra Rehmel</a:t>
            </a:r>
          </a:p>
          <a:p>
            <a:r>
              <a:rPr lang="en-US" dirty="0" smtClean="0"/>
              <a:t>Hanover College</a:t>
            </a:r>
            <a:endParaRPr lang="en-A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75000"/>
                  </a:schemeClr>
                </a:solidFill>
              </a:rPr>
              <a:t>Procedure </a:t>
            </a:r>
            <a:endParaRPr lang="en-AU" dirty="0">
              <a:solidFill>
                <a:schemeClr val="tx1">
                  <a:lumMod val="75000"/>
                </a:schemeClr>
              </a:solidFill>
            </a:endParaRPr>
          </a:p>
        </p:txBody>
      </p:sp>
      <p:sp>
        <p:nvSpPr>
          <p:cNvPr id="3" name="Content Placeholder 2"/>
          <p:cNvSpPr>
            <a:spLocks noGrp="1"/>
          </p:cNvSpPr>
          <p:nvPr>
            <p:ph idx="1"/>
          </p:nvPr>
        </p:nvSpPr>
        <p:spPr/>
        <p:txBody>
          <a:bodyPr>
            <a:normAutofit/>
          </a:bodyPr>
          <a:lstStyle/>
          <a:p>
            <a:r>
              <a:rPr lang="en-US" dirty="0" smtClean="0"/>
              <a:t>We used </a:t>
            </a:r>
            <a:r>
              <a:rPr lang="en-US" dirty="0" err="1" smtClean="0"/>
              <a:t>SurveyBuildR</a:t>
            </a:r>
            <a:r>
              <a:rPr lang="en-US" dirty="0" smtClean="0"/>
              <a:t> to create an online survey.  </a:t>
            </a:r>
          </a:p>
          <a:p>
            <a:pPr lvl="2"/>
            <a:r>
              <a:rPr lang="en-US" dirty="0" smtClean="0"/>
              <a:t>Posted on Krantz (2013) </a:t>
            </a:r>
            <a:r>
              <a:rPr lang="en-US" i="1" dirty="0" smtClean="0"/>
              <a:t>Psychological Research on the Net</a:t>
            </a:r>
          </a:p>
          <a:p>
            <a:pPr lvl="1"/>
            <a:r>
              <a:rPr lang="en-US" dirty="0" smtClean="0"/>
              <a:t>Informed Consent </a:t>
            </a:r>
          </a:p>
          <a:p>
            <a:pPr lvl="1"/>
            <a:r>
              <a:rPr lang="en-US" dirty="0" smtClean="0"/>
              <a:t>Survey and Demographics</a:t>
            </a:r>
          </a:p>
          <a:p>
            <a:pPr lvl="1"/>
            <a:r>
              <a:rPr lang="en-US" dirty="0" smtClean="0"/>
              <a:t>Debriefing</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75000"/>
                  </a:schemeClr>
                </a:solidFill>
              </a:rPr>
              <a:t>Survey</a:t>
            </a:r>
            <a:endParaRPr lang="en-AU" dirty="0">
              <a:solidFill>
                <a:schemeClr val="tx1">
                  <a:lumMod val="75000"/>
                </a:schemeClr>
              </a:solidFill>
            </a:endParaRPr>
          </a:p>
        </p:txBody>
      </p:sp>
      <p:sp>
        <p:nvSpPr>
          <p:cNvPr id="3" name="Content Placeholder 2"/>
          <p:cNvSpPr>
            <a:spLocks noGrp="1"/>
          </p:cNvSpPr>
          <p:nvPr>
            <p:ph idx="1"/>
          </p:nvPr>
        </p:nvSpPr>
        <p:spPr/>
        <p:txBody>
          <a:bodyPr>
            <a:normAutofit/>
          </a:bodyPr>
          <a:lstStyle/>
          <a:p>
            <a:r>
              <a:rPr lang="en-US" dirty="0" smtClean="0"/>
              <a:t>Survey Questions</a:t>
            </a:r>
          </a:p>
          <a:p>
            <a:pPr lvl="1"/>
            <a:r>
              <a:rPr lang="en-US" dirty="0" smtClean="0"/>
              <a:t> 9 </a:t>
            </a:r>
            <a:r>
              <a:rPr lang="en-US" dirty="0" err="1" smtClean="0"/>
              <a:t>Likert</a:t>
            </a:r>
            <a:r>
              <a:rPr lang="en-US" dirty="0" smtClean="0"/>
              <a:t> Scale </a:t>
            </a:r>
          </a:p>
          <a:p>
            <a:pPr lvl="1"/>
            <a:r>
              <a:rPr lang="en-US" dirty="0" smtClean="0"/>
              <a:t>2 </a:t>
            </a:r>
            <a:r>
              <a:rPr lang="en-US" dirty="0" smtClean="0"/>
              <a:t>Open-Ended </a:t>
            </a:r>
            <a:endParaRPr lang="en-US" dirty="0" smtClean="0"/>
          </a:p>
          <a:p>
            <a:r>
              <a:rPr lang="en-US" dirty="0" smtClean="0"/>
              <a:t>Participants were asked to rate how influential a motivation was to them on a 1 (very UNTRUE) to 7 (very TRUE) </a:t>
            </a:r>
            <a:r>
              <a:rPr lang="en-US" dirty="0" smtClean="0"/>
              <a:t>scale</a:t>
            </a:r>
            <a:endParaRPr lang="en-US" dirty="0" smtClean="0"/>
          </a:p>
          <a:p>
            <a:r>
              <a:rPr lang="en-US" dirty="0" smtClean="0"/>
              <a:t>The survey took approximately 10 minutes to complete</a:t>
            </a:r>
          </a:p>
          <a:p>
            <a:endParaRPr lang="en-A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75000"/>
                  </a:schemeClr>
                </a:solidFill>
              </a:rPr>
              <a:t>Survey</a:t>
            </a:r>
            <a:r>
              <a:rPr lang="en-US" dirty="0" smtClean="0"/>
              <a:t> </a:t>
            </a:r>
            <a:endParaRPr lang="en-AU" dirty="0">
              <a:solidFill>
                <a:schemeClr val="tx1">
                  <a:lumMod val="75000"/>
                </a:schemeClr>
              </a:solidFill>
            </a:endParaRPr>
          </a:p>
        </p:txBody>
      </p:sp>
      <p:sp>
        <p:nvSpPr>
          <p:cNvPr id="3" name="Content Placeholder 2"/>
          <p:cNvSpPr>
            <a:spLocks noGrp="1"/>
          </p:cNvSpPr>
          <p:nvPr>
            <p:ph idx="1"/>
          </p:nvPr>
        </p:nvSpPr>
        <p:spPr/>
        <p:txBody>
          <a:bodyPr>
            <a:normAutofit lnSpcReduction="10000"/>
          </a:bodyPr>
          <a:lstStyle/>
          <a:p>
            <a:pPr lvl="0"/>
            <a:r>
              <a:rPr lang="en-US" dirty="0" smtClean="0"/>
              <a:t>9 Original Motivators:</a:t>
            </a:r>
          </a:p>
          <a:p>
            <a:pPr lvl="1"/>
            <a:r>
              <a:rPr lang="en-US" dirty="0" smtClean="0"/>
              <a:t>Personal enrichment</a:t>
            </a:r>
          </a:p>
          <a:p>
            <a:pPr lvl="1"/>
            <a:r>
              <a:rPr lang="en-US" dirty="0" smtClean="0"/>
              <a:t>Greater prestige </a:t>
            </a:r>
          </a:p>
          <a:p>
            <a:pPr lvl="1"/>
            <a:r>
              <a:rPr lang="en-US" dirty="0" smtClean="0"/>
              <a:t>Career advancement</a:t>
            </a:r>
          </a:p>
          <a:p>
            <a:pPr lvl="1"/>
            <a:r>
              <a:rPr lang="en-US" dirty="0" smtClean="0"/>
              <a:t>Higher earning potential</a:t>
            </a:r>
          </a:p>
          <a:p>
            <a:pPr lvl="1"/>
            <a:r>
              <a:rPr lang="en-US" dirty="0" smtClean="0"/>
              <a:t>Lack of current job opportunities</a:t>
            </a:r>
          </a:p>
          <a:p>
            <a:pPr lvl="1"/>
            <a:r>
              <a:rPr lang="en-US" dirty="0" smtClean="0"/>
              <a:t>Learning more about a specific area</a:t>
            </a:r>
          </a:p>
          <a:p>
            <a:pPr lvl="1"/>
            <a:r>
              <a:rPr lang="en-US" dirty="0" smtClean="0"/>
              <a:t>Success in Undergraduate courses</a:t>
            </a:r>
          </a:p>
          <a:p>
            <a:pPr lvl="1"/>
            <a:r>
              <a:rPr lang="en-US" dirty="0" smtClean="0"/>
              <a:t>Advanced Degrees give more flexibility</a:t>
            </a:r>
          </a:p>
          <a:p>
            <a:pPr lvl="1"/>
            <a:r>
              <a:rPr lang="en-US" dirty="0" smtClean="0"/>
              <a:t>Don’t know what else to do</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75000"/>
                  </a:schemeClr>
                </a:solidFill>
              </a:rPr>
              <a:t>Results Section</a:t>
            </a:r>
            <a:endParaRPr lang="en-AU" dirty="0">
              <a:solidFill>
                <a:schemeClr val="tx1">
                  <a:lumMod val="75000"/>
                </a:schemeClr>
              </a:solidFill>
            </a:endParaRPr>
          </a:p>
        </p:txBody>
      </p:sp>
      <p:sp>
        <p:nvSpPr>
          <p:cNvPr id="3" name="Text Placeholder 2"/>
          <p:cNvSpPr>
            <a:spLocks noGrp="1"/>
          </p:cNvSpPr>
          <p:nvPr>
            <p:ph type="body" idx="1"/>
          </p:nvPr>
        </p:nvSpPr>
        <p:spPr/>
        <p:txBody>
          <a:bodyPr/>
          <a:lstStyle/>
          <a:p>
            <a:endParaRPr lang="en-A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1219200" y="609601"/>
          <a:ext cx="7620000" cy="6019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219200" y="4876800"/>
            <a:ext cx="7696200" cy="1200329"/>
          </a:xfrm>
          <a:prstGeom prst="rect">
            <a:avLst/>
          </a:prstGeom>
          <a:noFill/>
        </p:spPr>
        <p:txBody>
          <a:bodyPr wrap="square" rtlCol="0">
            <a:spAutoFit/>
          </a:bodyPr>
          <a:lstStyle/>
          <a:p>
            <a:r>
              <a:rPr lang="en-US" sz="2400" dirty="0" smtClean="0"/>
              <a:t>Significant Results</a:t>
            </a:r>
            <a:r>
              <a:rPr lang="en-US" sz="2400" dirty="0" smtClean="0"/>
              <a:t>:</a:t>
            </a:r>
          </a:p>
          <a:p>
            <a:r>
              <a:rPr lang="en-US" sz="2400" dirty="0" smtClean="0"/>
              <a:t>Academics: 				F(4,99)=3.10, p=0.019</a:t>
            </a:r>
          </a:p>
          <a:p>
            <a:r>
              <a:rPr lang="en-US" sz="2400" dirty="0" smtClean="0"/>
              <a:t>Career: 				F(4,99)=3.21, p=0.016</a:t>
            </a:r>
            <a:endParaRPr lang="en-US" sz="2400" dirty="0" smtClean="0"/>
          </a:p>
        </p:txBody>
      </p:sp>
      <p:graphicFrame>
        <p:nvGraphicFramePr>
          <p:cNvPr id="4" name="Chart 3"/>
          <p:cNvGraphicFramePr/>
          <p:nvPr/>
        </p:nvGraphicFramePr>
        <p:xfrm>
          <a:off x="1066800" y="457200"/>
          <a:ext cx="77724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hart 2"/>
          <p:cNvGraphicFramePr/>
          <p:nvPr/>
        </p:nvGraphicFramePr>
        <p:xfrm>
          <a:off x="1066800" y="381000"/>
          <a:ext cx="8077200" cy="5257800"/>
        </p:xfrm>
        <a:graphic>
          <a:graphicData uri="http://schemas.openxmlformats.org/drawingml/2006/chart">
            <c:chart xmlns:c="http://schemas.openxmlformats.org/drawingml/2006/chart" xmlns:r="http://schemas.openxmlformats.org/officeDocument/2006/relationships" r:id="rId2"/>
          </a:graphicData>
        </a:graphic>
      </p:graphicFrame>
      <p:sp>
        <p:nvSpPr>
          <p:cNvPr id="4" name="TextBox 3"/>
          <p:cNvSpPr txBox="1"/>
          <p:nvPr/>
        </p:nvSpPr>
        <p:spPr>
          <a:xfrm>
            <a:off x="1295400" y="5562600"/>
            <a:ext cx="7391400" cy="1107996"/>
          </a:xfrm>
          <a:prstGeom prst="rect">
            <a:avLst/>
          </a:prstGeom>
          <a:noFill/>
        </p:spPr>
        <p:txBody>
          <a:bodyPr wrap="square" rtlCol="0">
            <a:spAutoFit/>
          </a:bodyPr>
          <a:lstStyle/>
          <a:p>
            <a:r>
              <a:rPr lang="en-US" sz="2200" dirty="0" smtClean="0"/>
              <a:t>Significant Results:</a:t>
            </a:r>
          </a:p>
          <a:p>
            <a:r>
              <a:rPr lang="en-US" sz="2200" dirty="0" smtClean="0"/>
              <a:t>Career:					t(99)=-2.09, p=0.04</a:t>
            </a:r>
          </a:p>
          <a:p>
            <a:r>
              <a:rPr lang="en-US" sz="2200" dirty="0" smtClean="0"/>
              <a:t>Academics:				t(99)=-1.84, p=0.06</a:t>
            </a:r>
            <a:endParaRPr lang="en-AU" sz="22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75000"/>
                  </a:schemeClr>
                </a:solidFill>
              </a:rPr>
              <a:t>Discussion</a:t>
            </a:r>
            <a:endParaRPr lang="en-AU" dirty="0">
              <a:solidFill>
                <a:schemeClr val="tx1">
                  <a:lumMod val="75000"/>
                </a:schemeClr>
              </a:solidFill>
            </a:endParaRPr>
          </a:p>
        </p:txBody>
      </p:sp>
      <p:sp>
        <p:nvSpPr>
          <p:cNvPr id="3" name="Content Placeholder 2"/>
          <p:cNvSpPr>
            <a:spLocks noGrp="1"/>
          </p:cNvSpPr>
          <p:nvPr>
            <p:ph idx="1"/>
          </p:nvPr>
        </p:nvSpPr>
        <p:spPr/>
        <p:txBody>
          <a:bodyPr>
            <a:normAutofit/>
          </a:bodyPr>
          <a:lstStyle/>
          <a:p>
            <a:r>
              <a:rPr lang="en-US" dirty="0" smtClean="0"/>
              <a:t>Ambivalence to Prestige</a:t>
            </a:r>
            <a:endParaRPr lang="en-US" dirty="0" smtClean="0"/>
          </a:p>
          <a:p>
            <a:pPr lvl="1"/>
            <a:r>
              <a:rPr lang="en-US" dirty="0" smtClean="0"/>
              <a:t>People are hesitant to rate prestige as influential</a:t>
            </a:r>
          </a:p>
          <a:p>
            <a:pPr lvl="1"/>
            <a:r>
              <a:rPr lang="en-US" dirty="0" smtClean="0"/>
              <a:t>“gain respect from students at their university”, and “to receive recognition for my achievements”. </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75000"/>
                  </a:schemeClr>
                </a:solidFill>
              </a:rPr>
              <a:t>Discussion cont.</a:t>
            </a:r>
            <a:endParaRPr lang="en-AU" dirty="0">
              <a:solidFill>
                <a:schemeClr val="tx1">
                  <a:lumMod val="75000"/>
                </a:schemeClr>
              </a:solidFill>
            </a:endParaRPr>
          </a:p>
        </p:txBody>
      </p:sp>
      <p:sp>
        <p:nvSpPr>
          <p:cNvPr id="3" name="Content Placeholder 2"/>
          <p:cNvSpPr>
            <a:spLocks noGrp="1"/>
          </p:cNvSpPr>
          <p:nvPr>
            <p:ph idx="1"/>
          </p:nvPr>
        </p:nvSpPr>
        <p:spPr/>
        <p:txBody>
          <a:bodyPr/>
          <a:lstStyle/>
          <a:p>
            <a:r>
              <a:rPr lang="en-US" dirty="0" smtClean="0"/>
              <a:t>Advantages of Business Degrees</a:t>
            </a:r>
            <a:endParaRPr lang="en-US" dirty="0" smtClean="0"/>
          </a:p>
          <a:p>
            <a:pPr lvl="1"/>
            <a:r>
              <a:rPr lang="en-US" dirty="0" smtClean="0"/>
              <a:t>Become their own boss so they can more have independence</a:t>
            </a:r>
          </a:p>
          <a:p>
            <a:pPr lvl="2"/>
            <a:r>
              <a:rPr lang="en-US" dirty="0" smtClean="0"/>
              <a:t>Finn (2012)</a:t>
            </a:r>
          </a:p>
          <a:p>
            <a:endParaRPr lang="en-AU"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75000"/>
                  </a:schemeClr>
                </a:solidFill>
              </a:rPr>
              <a:t>Discussion cont.</a:t>
            </a:r>
            <a:endParaRPr lang="en-AU" dirty="0">
              <a:solidFill>
                <a:schemeClr val="tx1">
                  <a:lumMod val="75000"/>
                </a:schemeClr>
              </a:solidFill>
            </a:endParaRPr>
          </a:p>
        </p:txBody>
      </p:sp>
      <p:sp>
        <p:nvSpPr>
          <p:cNvPr id="3" name="Content Placeholder 2"/>
          <p:cNvSpPr>
            <a:spLocks noGrp="1"/>
          </p:cNvSpPr>
          <p:nvPr>
            <p:ph idx="1"/>
          </p:nvPr>
        </p:nvSpPr>
        <p:spPr/>
        <p:txBody>
          <a:bodyPr/>
          <a:lstStyle/>
          <a:p>
            <a:r>
              <a:rPr lang="en-US" dirty="0" smtClean="0"/>
              <a:t>Gender</a:t>
            </a:r>
          </a:p>
          <a:p>
            <a:pPr lvl="1"/>
            <a:r>
              <a:rPr lang="en-US" dirty="0" smtClean="0"/>
              <a:t>Women frequently chose nonprofessional reasons as their explanation of why they chose higher education</a:t>
            </a:r>
          </a:p>
          <a:p>
            <a:pPr lvl="2"/>
            <a:r>
              <a:rPr lang="en-US" dirty="0" err="1" smtClean="0"/>
              <a:t>Schab</a:t>
            </a:r>
            <a:r>
              <a:rPr lang="en-US" dirty="0" smtClean="0"/>
              <a:t> (1974)</a:t>
            </a:r>
          </a:p>
          <a:p>
            <a:pPr lvl="1"/>
            <a:r>
              <a:rPr lang="en-US" dirty="0" smtClean="0"/>
              <a:t>“I am enrolling in grad school in the fall in order to make better life for myself and my son. It will open many more doors in the future that my teaching degree may not have on its own.” </a:t>
            </a:r>
            <a:endParaRPr lang="en-AU" dirty="0" smtClean="0"/>
          </a:p>
          <a:p>
            <a:endParaRPr lang="en-A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75000"/>
                  </a:schemeClr>
                </a:solidFill>
              </a:rPr>
              <a:t>Graduate School Statistics</a:t>
            </a:r>
            <a:endParaRPr lang="en-AU" dirty="0">
              <a:solidFill>
                <a:schemeClr val="tx1">
                  <a:lumMod val="75000"/>
                </a:schemeClr>
              </a:solidFill>
            </a:endParaRPr>
          </a:p>
        </p:txBody>
      </p:sp>
      <p:sp>
        <p:nvSpPr>
          <p:cNvPr id="3" name="Content Placeholder 2"/>
          <p:cNvSpPr>
            <a:spLocks noGrp="1"/>
          </p:cNvSpPr>
          <p:nvPr>
            <p:ph idx="1"/>
          </p:nvPr>
        </p:nvSpPr>
        <p:spPr/>
        <p:txBody>
          <a:bodyPr/>
          <a:lstStyle/>
          <a:p>
            <a:r>
              <a:rPr lang="en-US" dirty="0" smtClean="0"/>
              <a:t>In 2011:</a:t>
            </a:r>
          </a:p>
          <a:p>
            <a:pPr lvl="1"/>
            <a:r>
              <a:rPr lang="en-US" dirty="0" smtClean="0"/>
              <a:t>441,000 people attended graduate school for the first time</a:t>
            </a:r>
          </a:p>
          <a:p>
            <a:pPr lvl="1"/>
            <a:r>
              <a:rPr lang="en-US" dirty="0" smtClean="0"/>
              <a:t>Over 1.73 million people attended graduate school</a:t>
            </a:r>
            <a:endParaRPr lang="en-AU"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75000"/>
                  </a:schemeClr>
                </a:solidFill>
              </a:rPr>
              <a:t>Future Studies</a:t>
            </a:r>
            <a:endParaRPr lang="en-AU" dirty="0">
              <a:solidFill>
                <a:schemeClr val="tx1">
                  <a:lumMod val="75000"/>
                </a:schemeClr>
              </a:solidFill>
            </a:endParaRPr>
          </a:p>
        </p:txBody>
      </p:sp>
      <p:sp>
        <p:nvSpPr>
          <p:cNvPr id="3" name="Content Placeholder 2"/>
          <p:cNvSpPr>
            <a:spLocks noGrp="1"/>
          </p:cNvSpPr>
          <p:nvPr>
            <p:ph idx="1"/>
          </p:nvPr>
        </p:nvSpPr>
        <p:spPr/>
        <p:txBody>
          <a:bodyPr/>
          <a:lstStyle/>
          <a:p>
            <a:r>
              <a:rPr lang="en-US" dirty="0" smtClean="0"/>
              <a:t>Run a similar study with a more diverse population</a:t>
            </a:r>
          </a:p>
          <a:p>
            <a:pPr lvl="1"/>
            <a:r>
              <a:rPr lang="en-US" dirty="0" smtClean="0"/>
              <a:t>To examine differences among people from different ethnicities and from more geographical locations</a:t>
            </a:r>
          </a:p>
          <a:p>
            <a:r>
              <a:rPr lang="en-US" dirty="0" smtClean="0"/>
              <a:t>To examine differences among educational levels families</a:t>
            </a:r>
          </a:p>
          <a:p>
            <a:r>
              <a:rPr lang="en-US" dirty="0" smtClean="0"/>
              <a:t>Create more thought provoking open-ended questions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upload.wikimedia.org/wikipedia/commons/a/ae/Question_mark_3d.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21185039">
            <a:off x="534011" y="1885576"/>
            <a:ext cx="1600200" cy="3093935"/>
          </a:xfrm>
          <a:prstGeom prst="rect">
            <a:avLst/>
          </a:prstGeom>
          <a:noFill/>
          <a:extLst>
            <a:ext uri="{909E8E84-426E-40DD-AFC4-6F175D3DCCD1}">
              <a14:hiddenFill xmlns="" xmlns:a14="http://schemas.microsoft.com/office/drawing/2010/main">
                <a:solidFill>
                  <a:srgbClr val="FFFFFF"/>
                </a:solidFill>
              </a14:hiddenFill>
            </a:ext>
          </a:extLst>
        </p:spPr>
      </p:pic>
      <p:sp>
        <p:nvSpPr>
          <p:cNvPr id="2" name="Title 1"/>
          <p:cNvSpPr>
            <a:spLocks noGrp="1"/>
          </p:cNvSpPr>
          <p:nvPr>
            <p:ph type="title"/>
          </p:nvPr>
        </p:nvSpPr>
        <p:spPr>
          <a:xfrm>
            <a:off x="1143000" y="2743200"/>
            <a:ext cx="7498080" cy="1143000"/>
          </a:xfrm>
        </p:spPr>
        <p:txBody>
          <a:bodyPr>
            <a:normAutofit/>
          </a:bodyPr>
          <a:lstStyle/>
          <a:p>
            <a:pPr algn="ctr"/>
            <a:r>
              <a:rPr lang="en-US" sz="6000" b="1" dirty="0" smtClean="0">
                <a:solidFill>
                  <a:schemeClr val="tx1">
                    <a:lumMod val="75000"/>
                  </a:schemeClr>
                </a:solidFill>
              </a:rPr>
              <a:t>Any Questions?</a:t>
            </a:r>
            <a:endParaRPr lang="en-US" sz="6000" b="1" dirty="0">
              <a:solidFill>
                <a:schemeClr val="tx1">
                  <a:lumMod val="75000"/>
                </a:schemeClr>
              </a:solidFill>
            </a:endParaRPr>
          </a:p>
        </p:txBody>
      </p:sp>
      <p:pic>
        <p:nvPicPr>
          <p:cNvPr id="4" name="Picture 2" descr="http://upload.wikimedia.org/wikipedia/commons/a/ae/Question_mark_3d.png"/>
          <p:cNvPicPr>
            <a:picLocks noChangeAspect="1" noChangeArrowheads="1"/>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rot="21175589">
            <a:off x="7239000" y="2057400"/>
            <a:ext cx="1600200" cy="3093935"/>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28347858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lumMod val="75000"/>
                  </a:schemeClr>
                </a:solidFill>
              </a:rPr>
              <a:t>Possible Motivator –</a:t>
            </a:r>
            <a:br>
              <a:rPr lang="en-US" dirty="0" smtClean="0">
                <a:solidFill>
                  <a:schemeClr val="tx1">
                    <a:lumMod val="75000"/>
                  </a:schemeClr>
                </a:solidFill>
              </a:rPr>
            </a:br>
            <a:r>
              <a:rPr lang="en-US" dirty="0" smtClean="0">
                <a:solidFill>
                  <a:schemeClr val="tx1">
                    <a:lumMod val="75000"/>
                  </a:schemeClr>
                </a:solidFill>
              </a:rPr>
              <a:t>	Greater </a:t>
            </a:r>
            <a:r>
              <a:rPr lang="en-US" dirty="0" smtClean="0">
                <a:solidFill>
                  <a:schemeClr val="tx1">
                    <a:lumMod val="75000"/>
                  </a:schemeClr>
                </a:solidFill>
              </a:rPr>
              <a:t>Prestige</a:t>
            </a:r>
            <a:endParaRPr lang="en-AU" dirty="0">
              <a:solidFill>
                <a:schemeClr val="tx1">
                  <a:lumMod val="75000"/>
                </a:schemeClr>
              </a:solidFill>
            </a:endParaRPr>
          </a:p>
        </p:txBody>
      </p:sp>
      <p:sp>
        <p:nvSpPr>
          <p:cNvPr id="3" name="Content Placeholder 2"/>
          <p:cNvSpPr>
            <a:spLocks noGrp="1"/>
          </p:cNvSpPr>
          <p:nvPr>
            <p:ph idx="1"/>
          </p:nvPr>
        </p:nvSpPr>
        <p:spPr/>
        <p:txBody>
          <a:bodyPr>
            <a:normAutofit/>
          </a:bodyPr>
          <a:lstStyle/>
          <a:p>
            <a:pPr lvl="1"/>
            <a:r>
              <a:rPr lang="en-US" dirty="0" smtClean="0"/>
              <a:t>Influence on major projects</a:t>
            </a:r>
          </a:p>
          <a:p>
            <a:pPr lvl="2"/>
            <a:r>
              <a:rPr lang="en-US" dirty="0" smtClean="0"/>
              <a:t>Canadian </a:t>
            </a:r>
            <a:r>
              <a:rPr lang="en-US" dirty="0"/>
              <a:t>Association for Graduate Studies (2013)</a:t>
            </a:r>
          </a:p>
          <a:p>
            <a:pPr lvl="2"/>
            <a:endParaRPr lang="en-US" dirty="0" smtClean="0"/>
          </a:p>
          <a:p>
            <a:pPr lvl="1"/>
            <a:r>
              <a:rPr lang="en-US" dirty="0" smtClean="0"/>
              <a:t>Community </a:t>
            </a:r>
            <a:r>
              <a:rPr lang="en-US" dirty="0"/>
              <a:t>and National Recognition</a:t>
            </a:r>
          </a:p>
          <a:p>
            <a:pPr lvl="1"/>
            <a:r>
              <a:rPr lang="en-US" dirty="0"/>
              <a:t>Travel opportunities</a:t>
            </a:r>
          </a:p>
          <a:p>
            <a:pPr lvl="1"/>
            <a:r>
              <a:rPr lang="en-US" dirty="0"/>
              <a:t>Access to advanced equipment and methods</a:t>
            </a:r>
          </a:p>
          <a:p>
            <a:pPr lvl="2"/>
            <a:r>
              <a:rPr lang="en-US" dirty="0"/>
              <a:t>Petersons (2013</a:t>
            </a:r>
            <a:r>
              <a:rPr lang="en-US" dirty="0" smtClean="0"/>
              <a:t>)</a:t>
            </a:r>
            <a:endParaRPr lang="en-A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lumMod val="75000"/>
                  </a:schemeClr>
                </a:solidFill>
              </a:rPr>
              <a:t>Possible Motivator – </a:t>
            </a:r>
            <a:br>
              <a:rPr lang="en-US" dirty="0" smtClean="0">
                <a:solidFill>
                  <a:schemeClr val="tx1">
                    <a:lumMod val="75000"/>
                  </a:schemeClr>
                </a:solidFill>
              </a:rPr>
            </a:br>
            <a:r>
              <a:rPr lang="en-US" dirty="0" smtClean="0">
                <a:solidFill>
                  <a:schemeClr val="tx1">
                    <a:lumMod val="75000"/>
                  </a:schemeClr>
                </a:solidFill>
              </a:rPr>
              <a:t>	</a:t>
            </a:r>
            <a:r>
              <a:rPr lang="en-US" dirty="0" smtClean="0">
                <a:solidFill>
                  <a:schemeClr val="tx1">
                    <a:lumMod val="75000"/>
                  </a:schemeClr>
                </a:solidFill>
              </a:rPr>
              <a:t>Flexible </a:t>
            </a:r>
            <a:r>
              <a:rPr lang="en-US" dirty="0" smtClean="0">
                <a:solidFill>
                  <a:schemeClr val="tx1">
                    <a:lumMod val="75000"/>
                  </a:schemeClr>
                </a:solidFill>
              </a:rPr>
              <a:t>Schedule</a:t>
            </a:r>
            <a:endParaRPr lang="en-AU" dirty="0">
              <a:solidFill>
                <a:schemeClr val="tx1">
                  <a:lumMod val="75000"/>
                </a:schemeClr>
              </a:solidFill>
            </a:endParaRPr>
          </a:p>
        </p:txBody>
      </p:sp>
      <p:sp>
        <p:nvSpPr>
          <p:cNvPr id="3" name="Content Placeholder 2"/>
          <p:cNvSpPr>
            <a:spLocks noGrp="1"/>
          </p:cNvSpPr>
          <p:nvPr>
            <p:ph idx="1"/>
          </p:nvPr>
        </p:nvSpPr>
        <p:spPr/>
        <p:txBody>
          <a:bodyPr>
            <a:normAutofit/>
          </a:bodyPr>
          <a:lstStyle/>
          <a:p>
            <a:pPr lvl="1"/>
            <a:r>
              <a:rPr lang="en-US" dirty="0" smtClean="0"/>
              <a:t>Some women believe that they should be able to have a job that allows them to have a family life and to better themselves</a:t>
            </a:r>
          </a:p>
          <a:p>
            <a:pPr lvl="2"/>
            <a:r>
              <a:rPr lang="en-US" dirty="0" smtClean="0"/>
              <a:t>Kahn, Bret &amp; Holmes (2011</a:t>
            </a:r>
            <a:r>
              <a:rPr lang="en-US" dirty="0" smtClean="0"/>
              <a:t>)</a:t>
            </a:r>
          </a:p>
          <a:p>
            <a:pPr lvl="2">
              <a:buNone/>
            </a:pPr>
            <a:endParaRPr lang="en-US" dirty="0" smtClean="0"/>
          </a:p>
          <a:p>
            <a:pPr lvl="1"/>
            <a:r>
              <a:rPr lang="en-US" dirty="0" smtClean="0"/>
              <a:t>Business schools strive to work with students of all ages, and are more likely to be able to cater to people with hectic schedules </a:t>
            </a:r>
          </a:p>
          <a:p>
            <a:pPr lvl="2"/>
            <a:r>
              <a:rPr lang="en-US" dirty="0" smtClean="0"/>
              <a:t>Finn (2012</a:t>
            </a:r>
            <a:r>
              <a:rPr lang="en-US" dirty="0" smtClean="0"/>
              <a:t>)</a:t>
            </a:r>
          </a:p>
          <a:p>
            <a:pPr lvl="3"/>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lumMod val="75000"/>
                  </a:schemeClr>
                </a:solidFill>
              </a:rPr>
              <a:t>Possible Motivator – </a:t>
            </a:r>
            <a:br>
              <a:rPr lang="en-US" dirty="0" smtClean="0">
                <a:solidFill>
                  <a:schemeClr val="tx1">
                    <a:lumMod val="75000"/>
                  </a:schemeClr>
                </a:solidFill>
              </a:rPr>
            </a:br>
            <a:r>
              <a:rPr lang="en-US" dirty="0" smtClean="0">
                <a:solidFill>
                  <a:schemeClr val="tx1">
                    <a:lumMod val="75000"/>
                  </a:schemeClr>
                </a:solidFill>
              </a:rPr>
              <a:t>	</a:t>
            </a:r>
            <a:r>
              <a:rPr lang="en-US" dirty="0" smtClean="0">
                <a:solidFill>
                  <a:schemeClr val="tx1">
                    <a:lumMod val="75000"/>
                  </a:schemeClr>
                </a:solidFill>
              </a:rPr>
              <a:t>Maintaining Lifestyle</a:t>
            </a:r>
            <a:endParaRPr lang="en-AU" dirty="0">
              <a:solidFill>
                <a:schemeClr val="tx1">
                  <a:lumMod val="75000"/>
                </a:schemeClr>
              </a:solidFill>
            </a:endParaRPr>
          </a:p>
        </p:txBody>
      </p:sp>
      <p:sp>
        <p:nvSpPr>
          <p:cNvPr id="3" name="Content Placeholder 2"/>
          <p:cNvSpPr>
            <a:spLocks noGrp="1"/>
          </p:cNvSpPr>
          <p:nvPr>
            <p:ph idx="1"/>
          </p:nvPr>
        </p:nvSpPr>
        <p:spPr/>
        <p:txBody>
          <a:bodyPr/>
          <a:lstStyle/>
          <a:p>
            <a:pPr lvl="1"/>
            <a:r>
              <a:rPr lang="en-US" dirty="0" smtClean="0"/>
              <a:t>Business professionals are driven by professional status, intellect interest, a desire for upper middle class lifestyle, and flexibility</a:t>
            </a:r>
          </a:p>
          <a:p>
            <a:pPr lvl="2"/>
            <a:r>
              <a:rPr lang="en-US" dirty="0" err="1" smtClean="0"/>
              <a:t>Shleef</a:t>
            </a:r>
            <a:r>
              <a:rPr lang="en-US" dirty="0" smtClean="0"/>
              <a:t> (2000)</a:t>
            </a:r>
          </a:p>
          <a:p>
            <a:pPr lvl="2"/>
            <a:endParaRPr lang="en-US"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tx1">
                    <a:lumMod val="75000"/>
                  </a:schemeClr>
                </a:solidFill>
              </a:rPr>
              <a:t>Possible Motivator –</a:t>
            </a:r>
            <a:br>
              <a:rPr lang="en-US" dirty="0" smtClean="0">
                <a:solidFill>
                  <a:schemeClr val="tx1">
                    <a:lumMod val="75000"/>
                  </a:schemeClr>
                </a:solidFill>
              </a:rPr>
            </a:br>
            <a:r>
              <a:rPr lang="en-US" dirty="0" smtClean="0">
                <a:solidFill>
                  <a:schemeClr val="tx1">
                    <a:lumMod val="75000"/>
                  </a:schemeClr>
                </a:solidFill>
              </a:rPr>
              <a:t>	</a:t>
            </a:r>
            <a:r>
              <a:rPr lang="en-US" dirty="0" smtClean="0">
                <a:solidFill>
                  <a:schemeClr val="tx1">
                    <a:lumMod val="75000"/>
                  </a:schemeClr>
                </a:solidFill>
              </a:rPr>
              <a:t>Lack </a:t>
            </a:r>
            <a:r>
              <a:rPr lang="en-US" dirty="0" smtClean="0">
                <a:solidFill>
                  <a:schemeClr val="tx1">
                    <a:lumMod val="75000"/>
                  </a:schemeClr>
                </a:solidFill>
              </a:rPr>
              <a:t>of Job Opportunities</a:t>
            </a:r>
            <a:endParaRPr lang="en-AU" dirty="0">
              <a:solidFill>
                <a:schemeClr val="tx1">
                  <a:lumMod val="75000"/>
                </a:schemeClr>
              </a:solidFill>
            </a:endParaRPr>
          </a:p>
        </p:txBody>
      </p:sp>
      <p:sp>
        <p:nvSpPr>
          <p:cNvPr id="3" name="Content Placeholder 2"/>
          <p:cNvSpPr>
            <a:spLocks noGrp="1"/>
          </p:cNvSpPr>
          <p:nvPr>
            <p:ph idx="1"/>
          </p:nvPr>
        </p:nvSpPr>
        <p:spPr/>
        <p:txBody>
          <a:bodyPr/>
          <a:lstStyle/>
          <a:p>
            <a:pPr lvl="1"/>
            <a:r>
              <a:rPr lang="en-US" dirty="0" smtClean="0"/>
              <a:t>Unemployment rate was responsible for increase in graduate school enrollment in 2008 and 2009</a:t>
            </a:r>
          </a:p>
          <a:p>
            <a:pPr lvl="2"/>
            <a:r>
              <a:rPr lang="en-US" dirty="0" err="1"/>
              <a:t>Rampell</a:t>
            </a:r>
            <a:r>
              <a:rPr lang="en-US" dirty="0"/>
              <a:t> (2012)</a:t>
            </a:r>
          </a:p>
          <a:p>
            <a:pPr lvl="1"/>
            <a:endParaRPr lang="en-A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75000"/>
                  </a:schemeClr>
                </a:solidFill>
              </a:rPr>
              <a:t>Research Question</a:t>
            </a:r>
            <a:endParaRPr lang="en-AU" dirty="0">
              <a:solidFill>
                <a:schemeClr val="tx1">
                  <a:lumMod val="75000"/>
                </a:schemeClr>
              </a:solidFill>
            </a:endParaRPr>
          </a:p>
        </p:txBody>
      </p:sp>
      <p:sp>
        <p:nvSpPr>
          <p:cNvPr id="3" name="Content Placeholder 2"/>
          <p:cNvSpPr>
            <a:spLocks noGrp="1"/>
          </p:cNvSpPr>
          <p:nvPr>
            <p:ph idx="1"/>
          </p:nvPr>
        </p:nvSpPr>
        <p:spPr/>
        <p:txBody>
          <a:bodyPr/>
          <a:lstStyle/>
          <a:p>
            <a:r>
              <a:rPr lang="en-US" dirty="0" smtClean="0"/>
              <a:t>What motivates people to attend Graduate School?</a:t>
            </a:r>
          </a:p>
          <a:p>
            <a:r>
              <a:rPr lang="en-US" dirty="0" smtClean="0"/>
              <a:t>Are there differences between different groups of people and their motivations to attend grad school?</a:t>
            </a:r>
          </a:p>
          <a:p>
            <a:pPr lvl="1"/>
            <a:r>
              <a:rPr lang="en-US" dirty="0" smtClean="0"/>
              <a:t>Gender, Academic Area of Interest, Age/Enrollment Status.</a:t>
            </a:r>
            <a:endParaRPr lang="en-A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75000"/>
                  </a:schemeClr>
                </a:solidFill>
              </a:rPr>
              <a:t>Method Section</a:t>
            </a:r>
            <a:endParaRPr lang="en-US" dirty="0">
              <a:solidFill>
                <a:schemeClr val="tx1">
                  <a:lumMod val="75000"/>
                </a:schemeClr>
              </a:solidFill>
            </a:endParaRPr>
          </a:p>
        </p:txBody>
      </p:sp>
      <p:sp>
        <p:nvSpPr>
          <p:cNvPr id="3" name="Text Placeholder 2"/>
          <p:cNvSpPr>
            <a:spLocks noGrp="1"/>
          </p:cNvSpPr>
          <p:nvPr>
            <p:ph type="body" idx="1"/>
          </p:nvPr>
        </p:nvSpPr>
        <p:spPr/>
        <p:txBody>
          <a:bodyPr/>
          <a:lstStyle/>
          <a:p>
            <a:endParaRPr lang="en-US"/>
          </a:p>
        </p:txBody>
      </p:sp>
    </p:spTree>
    <p:extLst>
      <p:ext uri="{BB962C8B-B14F-4D97-AF65-F5344CB8AC3E}">
        <p14:creationId xmlns="" xmlns:p14="http://schemas.microsoft.com/office/powerpoint/2010/main" val="415923061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tx1">
                    <a:lumMod val="75000"/>
                  </a:schemeClr>
                </a:solidFill>
              </a:rPr>
              <a:t>Participants</a:t>
            </a:r>
            <a:endParaRPr lang="en-AU" dirty="0">
              <a:solidFill>
                <a:schemeClr val="tx1">
                  <a:lumMod val="75000"/>
                </a:schemeClr>
              </a:solidFill>
            </a:endParaRPr>
          </a:p>
        </p:txBody>
      </p:sp>
      <p:sp>
        <p:nvSpPr>
          <p:cNvPr id="3" name="Content Placeholder 2"/>
          <p:cNvSpPr>
            <a:spLocks noGrp="1"/>
          </p:cNvSpPr>
          <p:nvPr>
            <p:ph idx="1"/>
          </p:nvPr>
        </p:nvSpPr>
        <p:spPr>
          <a:xfrm>
            <a:off x="1447800" y="1447800"/>
            <a:ext cx="7391400" cy="4449763"/>
          </a:xfrm>
        </p:spPr>
        <p:txBody>
          <a:bodyPr/>
          <a:lstStyle/>
          <a:p>
            <a:r>
              <a:rPr lang="en-US" dirty="0" smtClean="0"/>
              <a:t>N= 105</a:t>
            </a:r>
          </a:p>
          <a:p>
            <a:r>
              <a:rPr lang="en-US" dirty="0" smtClean="0"/>
              <a:t>Age Range:		18 – 59</a:t>
            </a:r>
          </a:p>
          <a:p>
            <a:r>
              <a:rPr lang="en-US" dirty="0" smtClean="0"/>
              <a:t>Average Age: 		26.27</a:t>
            </a:r>
          </a:p>
          <a:p>
            <a:r>
              <a:rPr lang="en-US" dirty="0" smtClean="0"/>
              <a:t>Gender:</a:t>
            </a:r>
          </a:p>
          <a:p>
            <a:pPr lvl="1"/>
            <a:r>
              <a:rPr lang="en-US" dirty="0" smtClean="0"/>
              <a:t>Female: 69		65.7%	</a:t>
            </a:r>
          </a:p>
          <a:p>
            <a:pPr lvl="1"/>
            <a:r>
              <a:rPr lang="en-US" dirty="0" smtClean="0"/>
              <a:t>Male: 33			31.4%</a:t>
            </a:r>
          </a:p>
          <a:p>
            <a:pPr lvl="1"/>
            <a:r>
              <a:rPr lang="en-US" dirty="0" smtClean="0"/>
              <a:t>No Answer: 3 		2.8%</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olstice">
  <a:themeElements>
    <a:clrScheme name="Custom 2">
      <a:dk1>
        <a:srgbClr val="002676"/>
      </a:dk1>
      <a:lt1>
        <a:srgbClr val="FFFFFF"/>
      </a:lt1>
      <a:dk2>
        <a:srgbClr val="4B98FF"/>
      </a:dk2>
      <a:lt2>
        <a:srgbClr val="C3DCFF"/>
      </a:lt2>
      <a:accent1>
        <a:srgbClr val="FF0000"/>
      </a:accent1>
      <a:accent2>
        <a:srgbClr val="FF3300"/>
      </a:accent2>
      <a:accent3>
        <a:srgbClr val="9C007F"/>
      </a:accent3>
      <a:accent4>
        <a:srgbClr val="68007F"/>
      </a:accent4>
      <a:accent5>
        <a:srgbClr val="005BD3"/>
      </a:accent5>
      <a:accent6>
        <a:srgbClr val="00349E"/>
      </a:accent6>
      <a:hlink>
        <a:srgbClr val="17BBFD"/>
      </a:hlink>
      <a:folHlink>
        <a:srgbClr val="FF79C2"/>
      </a:folHlink>
    </a:clrScheme>
    <a:fontScheme name="Solstice">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Solstice">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3365</TotalTime>
  <Words>595</Words>
  <Application>Microsoft Office PowerPoint</Application>
  <PresentationFormat>On-screen Show (4:3)</PresentationFormat>
  <Paragraphs>108</Paragraphs>
  <Slides>21</Slides>
  <Notes>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Solstice</vt:lpstr>
      <vt:lpstr>Motivators for Obtaining Advanced Degrees in Today’s Society</vt:lpstr>
      <vt:lpstr>Graduate School Statistics</vt:lpstr>
      <vt:lpstr>Possible Motivator –  Greater Prestige</vt:lpstr>
      <vt:lpstr>Possible Motivator –   Flexible Schedule</vt:lpstr>
      <vt:lpstr>Possible Motivator –   Maintaining Lifestyle</vt:lpstr>
      <vt:lpstr>Possible Motivator –  Lack of Job Opportunities</vt:lpstr>
      <vt:lpstr>Research Question</vt:lpstr>
      <vt:lpstr>Method Section</vt:lpstr>
      <vt:lpstr>Participants</vt:lpstr>
      <vt:lpstr>Procedure </vt:lpstr>
      <vt:lpstr>Survey</vt:lpstr>
      <vt:lpstr>Survey </vt:lpstr>
      <vt:lpstr>Results Section</vt:lpstr>
      <vt:lpstr>Slide 14</vt:lpstr>
      <vt:lpstr>Slide 15</vt:lpstr>
      <vt:lpstr>Slide 16</vt:lpstr>
      <vt:lpstr>Discussion</vt:lpstr>
      <vt:lpstr>Discussion cont.</vt:lpstr>
      <vt:lpstr>Discussion cont.</vt:lpstr>
      <vt:lpstr>Future Studies</vt:lpstr>
      <vt:lpstr>Any Questions?</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Motivators for Obtaining Advanced Degrees in Today’s Society</dc:title>
  <dc:creator>Cassie Jo</dc:creator>
  <cp:lastModifiedBy>Cassie Jo</cp:lastModifiedBy>
  <cp:revision>114</cp:revision>
  <cp:lastPrinted>2013-03-13T23:26:07Z</cp:lastPrinted>
  <dcterms:created xsi:type="dcterms:W3CDTF">2013-03-11T00:28:19Z</dcterms:created>
  <dcterms:modified xsi:type="dcterms:W3CDTF">2013-04-08T18:01:41Z</dcterms:modified>
</cp:coreProperties>
</file>